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9" r:id="rId6"/>
    <p:sldId id="262" r:id="rId7"/>
    <p:sldId id="263" r:id="rId8"/>
    <p:sldId id="264" r:id="rId9"/>
    <p:sldId id="265" r:id="rId10"/>
    <p:sldId id="268" r:id="rId11"/>
    <p:sldId id="269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55" autoAdjust="0"/>
    <p:restoredTop sz="94660"/>
  </p:normalViewPr>
  <p:slideViewPr>
    <p:cSldViewPr snapToGrid="0">
      <p:cViewPr varScale="1">
        <p:scale>
          <a:sx n="96" d="100"/>
          <a:sy n="96" d="100"/>
        </p:scale>
        <p:origin x="2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34AE8-CB4B-47C9-A709-B2903E32A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FDE3B-E203-4BB2-BC8E-66603F7C9D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7E07D-3EC9-4ECB-810C-A84564B3F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74565-AA0B-46F0-B71A-25CD6D2A3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CF932-1E83-4E99-94B6-F1F36002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81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C905B-F017-471A-8679-E6D0D8CA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8D75AC-24B2-49F1-8AE3-E289A16337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FA238-7D9F-4725-8F3E-341867172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170FB-DC6B-474B-91AA-CB6587099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9F5D6-EFCD-41F8-8888-CC26D5009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50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F1F68B-5D09-4D36-9CBA-43D416E492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C3B3D2-023E-40E2-AD18-E199C371A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8C1D2-3928-44D0-A70C-243848D12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414BD-6147-4932-8DBF-EDB3088BB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D25DD-9E34-470E-926B-774BF2BED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86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C4127-0AD7-4162-8645-A0EF52162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F59C5-E6C8-4288-B737-48352F523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5413D-6138-4F4A-98E8-C64D0F370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01AA8-4A6C-4204-8B57-5D50BBA0C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38778-6C3F-4F46-BD95-F65B1AC22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32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E4FC9-9113-4A7D-A3AA-231B2FC0B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E57D9-B575-4E92-97AC-E7703FAD7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9D9C8-85CD-45D2-A8B3-B90774857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21546-5945-47DD-A338-6838CFE0A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A1C08-B6CA-4DA9-9426-5FC83D719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857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D8BE3-C968-4AED-AA29-B6E8FB595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CD2B9-F31B-43B6-87D1-68D1E422B5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D6E62B-B456-44CC-A147-02AF6B520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29892-B063-4741-9F60-89D76F6C0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179A47-4358-4487-A709-0AF4B54E7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D65417-6A76-42D1-A28D-D5FF726C5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5C2A6-9E7A-42B3-BB62-4B570293D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AF965-977C-4E9F-BCF2-1269D9461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42619E-67D7-445F-BBB0-16F7EF0B0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052731-0D6B-4C34-B1BE-A52E443CCA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AA1F16-654A-4D64-9B75-72BA7383AF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4B20B3-D5E0-4776-8941-4A31C93B6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614EA7-CE97-4D47-AF83-689E34AD9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EFC0B2-B7C3-4BBC-A7CC-D781D23FD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6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4D32-00EA-464C-A786-AA2E658C7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D4BFFE-0D26-4531-B1D6-5A3822956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7C25A-BB28-44AE-8247-EA9CCFBA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279ABB-A031-4D83-A9C9-651BF658B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8B878A-CF00-4547-948A-9CA7F560C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1AC891-D31D-493F-A69F-2F2F9738E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11039-A6C0-4707-AAC5-39FD33221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9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9D170-1E36-4E82-BDFA-A14DA67E9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EE7FD-B192-4396-AF95-4D5502CD6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0DF6C4-8EAC-4CEB-BD94-3AAD26391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904B2A-8A4F-482A-91B5-CCD97E6EC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93CB97-BC0C-488F-B5C5-F7251463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7C42E7-C4C6-4B76-BB89-455094365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1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4FC19-35A9-45D6-86CC-7300ADA68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3F0FED-0CED-46F0-BC7E-A4982C1959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9D9D1B-4131-45B8-99CB-4654629D1B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B3081B-A42D-415B-8F57-E2EDB996E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647A3-35B1-4EB2-89D2-91CE93BEBB0B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C68555-AF68-4C17-8C90-438B947B8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E541A-CF02-479A-9E2E-D98E900C0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1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3FACF1-09E6-4336-9F29-02E851E85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9F4DEF-A925-4C43-82B7-64DEE8780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F03E1-00F4-4E87-AA3E-8C0AF0FBEF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647A3-35B1-4EB2-89D2-91CE93BEBB0B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A1700-E042-490C-B12B-ED0FACD3A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D19E9-3F11-4D35-B71A-B08EE15CA8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6A40B-D783-461D-96B3-6DBE4C641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5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1F9F5-63F7-4789-9396-CD8B6A8873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842" y="1041400"/>
            <a:ext cx="11378315" cy="1391557"/>
          </a:xfrm>
        </p:spPr>
        <p:txBody>
          <a:bodyPr>
            <a:noAutofit/>
          </a:bodyPr>
          <a:lstStyle/>
          <a:p>
            <a:r>
              <a:rPr lang="en-US" sz="4000" dirty="0"/>
              <a:t>Loss landscapes and optimization in over-parameterized non-linear systems and neural networks</a:t>
            </a:r>
            <a:r>
              <a:rPr lang="en-US" sz="3200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88E751-92AD-453D-9154-FE67AAF91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077" y="3585709"/>
            <a:ext cx="10825843" cy="2855912"/>
          </a:xfrm>
        </p:spPr>
        <p:txBody>
          <a:bodyPr>
            <a:normAutofit/>
          </a:bodyPr>
          <a:lstStyle/>
          <a:p>
            <a:r>
              <a:rPr lang="en-US" sz="2000" dirty="0" err="1"/>
              <a:t>Chaoyue</a:t>
            </a:r>
            <a:r>
              <a:rPr lang="en-US" sz="2000" dirty="0"/>
              <a:t> Liu, </a:t>
            </a:r>
            <a:r>
              <a:rPr lang="en-US" sz="2000" dirty="0" err="1"/>
              <a:t>Libin</a:t>
            </a:r>
            <a:r>
              <a:rPr lang="en-US" sz="2000" dirty="0"/>
              <a:t> Zhu, and Mikhail Belkin</a:t>
            </a:r>
          </a:p>
          <a:p>
            <a:endParaRPr lang="en-US" sz="2000" dirty="0"/>
          </a:p>
          <a:p>
            <a:r>
              <a:rPr lang="en-US" sz="2000" i="1" dirty="0"/>
              <a:t>Department of Computer Science and Engineering, The Ohio State University </a:t>
            </a:r>
          </a:p>
          <a:p>
            <a:r>
              <a:rPr lang="en-US" sz="2000" i="1" dirty="0"/>
              <a:t>Department of Computer Science and Engineering, University of California, San Diego </a:t>
            </a:r>
          </a:p>
          <a:p>
            <a:r>
              <a:rPr lang="en-US" sz="2000" i="1" dirty="0" err="1"/>
              <a:t>Halicio˘glu</a:t>
            </a:r>
            <a:r>
              <a:rPr lang="en-US" sz="2000" i="1" dirty="0"/>
              <a:t> Data Science Institute, University of California, San Diego</a:t>
            </a:r>
            <a:r>
              <a:rPr lang="en-US" sz="2000" dirty="0"/>
              <a:t> </a:t>
            </a:r>
            <a:br>
              <a:rPr lang="en-US" sz="2000" dirty="0"/>
            </a:br>
            <a:br>
              <a:rPr lang="en-US" sz="2000" dirty="0"/>
            </a:b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6246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C86ACE50-CDF1-421B-97A0-77E978B3BC2B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315685" y="409801"/>
                <a:ext cx="11587844" cy="6293077"/>
              </a:xfrm>
            </p:spPr>
            <p:txBody>
              <a:bodyPr>
                <a:normAutofit lnSpcReduction="10000"/>
              </a:bodyPr>
              <a:lstStyle/>
              <a:p>
                <a:pPr algn="l"/>
                <a:r>
                  <a:rPr lang="en-US" sz="3600" dirty="0"/>
                  <a:t>Proof:</a:t>
                </a:r>
                <a:endParaRPr lang="en-US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m:rPr>
                        <m:sty m:val="p"/>
                      </m:rPr>
                      <a:rPr lang="en-US" b="0" i="1" smtClean="0">
                        <a:latin typeface="Cambria Math" panose="02040503050406030204" pitchFamily="18" charset="0"/>
                      </a:rPr>
                      <m:t>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br>
                  <a:rPr lang="en-US" b="0" dirty="0"/>
                </a:br>
                <a:br>
                  <a:rPr lang="en-US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r>
                      <m:rPr>
                        <m:sty m:val="p"/>
                      </m:rPr>
                      <a:rPr lang="en-US" i="1">
                        <a:latin typeface="Cambria Math" panose="02040503050406030204" pitchFamily="18" charset="0"/>
                      </a:rPr>
                      <m:t>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m:rPr>
                        <m:sty m:val="p"/>
                      </m:rPr>
                      <a:rPr lang="en-US" i="1" smtClean="0">
                        <a:latin typeface="Cambria Math" panose="02040503050406030204" pitchFamily="18" charset="0"/>
                      </a:rPr>
                      <m:t>∇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𝜂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sty m:val="p"/>
                      </m:rPr>
                      <a:rPr lang="en-US" i="1">
                        <a:latin typeface="Cambria Math" panose="02040503050406030204" pitchFamily="18" charset="0"/>
                      </a:rPr>
                      <m:t>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m:rPr>
                        <m:sty m:val="p"/>
                      </m:rPr>
                      <a:rPr lang="en-US" i="1" smtClean="0">
                        <a:latin typeface="Cambria Math" panose="02040503050406030204" pitchFamily="18" charset="0"/>
                      </a:rPr>
                      <m:t>∇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br>
                  <a:rPr lang="en-US" b="0" i="1" dirty="0">
                    <a:latin typeface="Cambria Math" panose="02040503050406030204" pitchFamily="18" charset="0"/>
                  </a:rPr>
                </a:br>
                <a:br>
                  <a:rPr lang="en-US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r>
                      <m:rPr>
                        <m:sty m:val="p"/>
                      </m:rPr>
                      <a:rPr lang="en-US" i="1">
                        <a:latin typeface="Cambria Math" panose="02040503050406030204" pitchFamily="18" charset="0"/>
                      </a:rPr>
                      <m:t>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m:rPr>
                        <m:sty m:val="p"/>
                      </m:rPr>
                      <a:rPr lang="en-US" i="1" smtClean="0">
                        <a:latin typeface="Cambria Math" panose="02040503050406030204" pitchFamily="18" charset="0"/>
                      </a:rPr>
                      <m:t>∇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𝜂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sub>
                    </m:sSub>
                    <m:r>
                      <m:rPr>
                        <m:sty m:val="p"/>
                      </m:rPr>
                      <a:rPr lang="en-US" i="1" smtClean="0">
                        <a:latin typeface="Cambria Math" panose="02040503050406030204" pitchFamily="18" charset="0"/>
                      </a:rPr>
                      <m:t>∇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𝐿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m:rPr>
                        <m:sty m:val="p"/>
                      </m:rPr>
                      <a:rPr lang="en-US" i="1" smtClean="0">
                        <a:latin typeface="Cambria Math" panose="02040503050406030204" pitchFamily="18" charset="0"/>
                      </a:rPr>
                      <m:t>∇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𝜂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∇</m:t>
                                  </m:r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(1−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en-US" dirty="0"/>
                </a:b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𝜂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∇</m:t>
                                  </m:r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𝜂𝛽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br>
                  <a:rPr lang="en-US" b="0" dirty="0"/>
                </a:br>
                <a:br>
                  <a:rPr lang="en-US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∇</m:t>
                                  </m:r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C86ACE50-CDF1-421B-97A0-77E978B3BC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315685" y="409801"/>
                <a:ext cx="11587844" cy="6293077"/>
              </a:xfrm>
              <a:blipFill>
                <a:blip r:embed="rId2"/>
                <a:stretch>
                  <a:fillRect l="-1631" t="-30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3838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C86ACE50-CDF1-421B-97A0-77E978B3BC2B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315685" y="409801"/>
                <a:ext cx="11587844" cy="6293077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en-US" sz="3600" dirty="0"/>
                  <a:t>Proof:</a:t>
                </a: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∇</m:t>
                                  </m:r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/>
              </a:p>
              <a:p>
                <a:endParaRPr lang="en-US" b="0" dirty="0"/>
              </a:p>
              <a:p>
                <a:pPr marL="457200" indent="-457200" algn="l">
                  <a:buFont typeface="Arial" panose="020B0604020202020204" pitchFamily="34" charset="0"/>
                  <a:buChar char="•"/>
                </a:pPr>
                <a:r>
                  <a:rPr lang="en-US" dirty="0"/>
                  <a:t>Recall: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∇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</m:d>
                              </m:e>
                            </m:d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endParaRPr lang="en-US" dirty="0"/>
              </a:p>
              <a:p>
                <a:pPr marL="457200" indent="-457200" algn="l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≤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𝜂𝜇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b="0" dirty="0"/>
              </a:p>
              <a:p>
                <a:pPr algn="l"/>
                <a:endParaRPr lang="en-US" dirty="0"/>
              </a:p>
              <a:p>
                <a:pPr algn="l"/>
                <a:r>
                  <a:rPr lang="en-US" dirty="0"/>
                  <a:t>Which means that</a:t>
                </a:r>
              </a:p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𝜂𝜇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C86ACE50-CDF1-421B-97A0-77E978B3BC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315685" y="409801"/>
                <a:ext cx="11587844" cy="6293077"/>
              </a:xfrm>
              <a:blipFill>
                <a:blip r:embed="rId2"/>
                <a:stretch>
                  <a:fillRect l="-1631" t="-23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111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3CD8775-BEFF-4C90-A1D4-8258E5B2D0F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10581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/>
              <a:t>Overparameterized systems and PL condition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B397E07-D2B6-4848-80FB-009B8E34BA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825624"/>
                <a:ext cx="10515600" cy="50323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Remember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min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>
                    <a:latin typeface="+mj-lt"/>
                  </a:rPr>
                  <a:t> PL condition is satisfied </a:t>
                </a:r>
              </a:p>
              <a:p>
                <a:pPr algn="just">
                  <a:lnSpc>
                    <a:spcPct val="100000"/>
                  </a:lnSpc>
                </a:pPr>
                <a:r>
                  <a:rPr lang="en-US" dirty="0">
                    <a:latin typeface="+mj-lt"/>
                  </a:rPr>
                  <a:t>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𝛻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𝛻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𝐹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dirty="0">
                  <a:latin typeface="+mj-lt"/>
                </a:endParaRPr>
              </a:p>
              <a:p>
                <a:pPr algn="just">
                  <a:lnSpc>
                    <a:spcPct val="100000"/>
                  </a:lnSpc>
                </a:pPr>
                <a:endParaRPr lang="en-US" dirty="0">
                  <a:latin typeface="+mj-lt"/>
                </a:endParaRP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In overparameterized systems, where m&gt;n,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min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>
                    <a:latin typeface="+mj-lt"/>
                  </a:rPr>
                  <a:t> is lower-bounded by a constant. </a:t>
                </a: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dirty="0">
                  <a:latin typeface="+mj-lt"/>
                </a:endParaRP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Proof: 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B397E07-D2B6-4848-80FB-009B8E34BA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25624"/>
                <a:ext cx="10515600" cy="5032375"/>
              </a:xfrm>
              <a:prstGeom prst="rect">
                <a:avLst/>
              </a:prstGeom>
              <a:blipFill>
                <a:blip r:embed="rId2"/>
                <a:stretch>
                  <a:fillRect l="-928" t="-363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246FCD0-0FAC-44BF-A263-BF7E18BFCF4A}"/>
                  </a:ext>
                </a:extLst>
              </p:cNvPr>
              <p:cNvSpPr/>
              <p:nvPr/>
            </p:nvSpPr>
            <p:spPr>
              <a:xfrm>
                <a:off x="9473293" y="6098720"/>
                <a:ext cx="2718707" cy="75927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∇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ℒ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246FCD0-0FAC-44BF-A263-BF7E18BFCF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3293" y="6098720"/>
                <a:ext cx="2718707" cy="7592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0864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3CD8775-BEFF-4C90-A1D4-8258E5B2D0F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10581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/>
              <a:t>Conclusion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B397E07-D2B6-4848-80FB-009B8E34BA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849478"/>
                <a:ext cx="10515600" cy="50323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Even though overparameterized non-linear systems don’t yield convex loss functions, their tangent kernel is mostly (over a set S) positive definite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endParaRPr lang="en-US" dirty="0">
                  <a:latin typeface="+mj-lt"/>
                </a:endParaRP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dirty="0">
                  <a:latin typeface="+mj-lt"/>
                </a:endParaRP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This means that their loss function satisfies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dirty="0">
                    <a:latin typeface="+mj-lt"/>
                  </a:rPr>
                  <a:t>-PL condition.</a:t>
                </a: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dirty="0">
                  <a:latin typeface="+mj-lt"/>
                </a:endParaRP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Satisfying this condition guarantees an exponential convergence for the GD optimization algorithm.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B397E07-D2B6-4848-80FB-009B8E34BA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49478"/>
                <a:ext cx="10515600" cy="5032375"/>
              </a:xfrm>
              <a:prstGeom prst="rect">
                <a:avLst/>
              </a:prstGeom>
              <a:blipFill>
                <a:blip r:embed="rId2"/>
                <a:stretch>
                  <a:fillRect l="-812" t="-969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2165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3CD8775-BEFF-4C90-A1D4-8258E5B2D0F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10581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/>
              <a:t>Introduction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B397E07-D2B6-4848-80FB-009B8E34BAE3}"/>
              </a:ext>
            </a:extLst>
          </p:cNvPr>
          <p:cNvSpPr txBox="1">
            <a:spLocks/>
          </p:cNvSpPr>
          <p:nvPr/>
        </p:nvSpPr>
        <p:spPr>
          <a:xfrm>
            <a:off x="838200" y="1825624"/>
            <a:ext cx="10515600" cy="5032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The success of large deep learning models is largely due to the effectiveness of gradient-based optimization methods.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Success here only means low training-error.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But why does GD/SGD algorithms work well, even in non-convex settings?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Convexity is not the right framework for analysis of over-parameterized systems, even locally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An alternative framework is needed to analyze loss landscapes and optimization behavior of non-linear over-parameterized systems. </a:t>
            </a:r>
          </a:p>
        </p:txBody>
      </p:sp>
    </p:spTree>
    <p:extLst>
      <p:ext uri="{BB962C8B-B14F-4D97-AF65-F5344CB8AC3E}">
        <p14:creationId xmlns:p14="http://schemas.microsoft.com/office/powerpoint/2010/main" val="212170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3CD8775-BEFF-4C90-A1D4-8258E5B2D0F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10581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/>
              <a:t>Reminder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B397E07-D2B6-4848-80FB-009B8E34BA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825624"/>
                <a:ext cx="10515600" cy="50323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Objective: </a:t>
                </a:r>
              </a:p>
              <a:p>
                <a:pPr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func>
                    </m:oMath>
                  </m:oMathPara>
                </a14:m>
                <a:endParaRPr lang="en-US" dirty="0">
                  <a:latin typeface="+mj-lt"/>
                </a:endParaRPr>
              </a:p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+mj-lt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dirty="0">
                    <a:latin typeface="+mj-lt"/>
                  </a:rPr>
                  <a:t>(.) represents the neural network model.</a:t>
                </a:r>
              </a:p>
              <a:p>
                <a:pPr marL="342900" indent="-342900" algn="l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dirty="0">
                  <a:latin typeface="+mj-lt"/>
                </a:endParaRPr>
              </a:p>
              <a:p>
                <a:pPr marL="342900" indent="-342900" algn="l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In most successful DL implementations, the training error is very small</a:t>
                </a:r>
              </a:p>
              <a:p>
                <a:pPr marL="342900" indent="-342900" algn="l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dirty="0">
                  <a:latin typeface="+mj-lt"/>
                </a:endParaRPr>
              </a:p>
              <a:p>
                <a:pPr marL="342900" indent="-342900" algn="l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Especially when number of parameters &gt; number of training samples (Overparameterization)</a:t>
                </a:r>
              </a:p>
              <a:p>
                <a:pPr marL="342900" indent="-342900" algn="l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dirty="0">
                  <a:latin typeface="+mj-lt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B397E07-D2B6-4848-80FB-009B8E34BA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25624"/>
                <a:ext cx="10515600" cy="5032375"/>
              </a:xfrm>
              <a:prstGeom prst="rect">
                <a:avLst/>
              </a:prstGeom>
              <a:blipFill>
                <a:blip r:embed="rId2"/>
                <a:stretch>
                  <a:fillRect l="-928" t="-9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6372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3CD8775-BEFF-4C90-A1D4-8258E5B2D0F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10581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/>
              <a:t>Interpolation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B397E07-D2B6-4848-80FB-009B8E34BA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825624"/>
                <a:ext cx="10515600" cy="50323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endParaRPr lang="en-US" sz="2800" dirty="0"/>
              </a:p>
              <a:p>
                <a:pPr algn="l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≈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≈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≈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and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</m:t>
                      </m:r>
                    </m:oMath>
                  </m:oMathPara>
                </a14:m>
                <a:endParaRPr lang="en-US" sz="2800" b="0" dirty="0">
                  <a:ea typeface="Cambria Math" panose="02040503050406030204" pitchFamily="18" charset="0"/>
                </a:endParaRPr>
              </a:p>
              <a:p>
                <a:pPr algn="l">
                  <a:lnSpc>
                    <a:spcPct val="100000"/>
                  </a:lnSpc>
                </a:pPr>
                <a:endParaRPr lang="en-US" sz="2800" dirty="0"/>
              </a:p>
              <a:p>
                <a:pPr marL="457200" indent="-457200" algn="l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sz="2800" dirty="0"/>
                  <a:t>Objective is to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min</m:t>
                        </m:r>
                      </m:e>
                      <m:li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lim>
                    </m:limLow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ℒ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limLow>
                      <m:limLow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min</m:t>
                        </m:r>
                      </m:e>
                      <m:li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lim>
                    </m:limLow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</m:d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/>
                  <a:t>using gradient descent algorithm,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𝜂</m:t>
                    </m:r>
                    <m:r>
                      <m:rPr>
                        <m:sty m:val="p"/>
                      </m:rPr>
                      <a:rPr lang="en-US" sz="2000" dirty="0">
                        <a:latin typeface="Cambria Math" panose="02040503050406030204" pitchFamily="18" charset="0"/>
                      </a:rPr>
                      <m:t>∇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ℒ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i="1" dirty="0"/>
              </a:p>
              <a:p>
                <a:pPr>
                  <a:lnSpc>
                    <a:spcPct val="100000"/>
                  </a:lnSpc>
                </a:pPr>
                <a:endParaRPr lang="en-US" sz="2000" dirty="0">
                  <a:latin typeface="+mj-lt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B397E07-D2B6-4848-80FB-009B8E34BA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25624"/>
                <a:ext cx="10515600" cy="5032375"/>
              </a:xfrm>
              <a:prstGeom prst="rect">
                <a:avLst/>
              </a:prstGeom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4484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3CD8775-BEFF-4C90-A1D4-8258E5B2D0F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10581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/>
              <a:t>Back to the Paper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B397E07-D2B6-4848-80FB-009B8E34BAE3}"/>
              </a:ext>
            </a:extLst>
          </p:cNvPr>
          <p:cNvSpPr txBox="1">
            <a:spLocks/>
          </p:cNvSpPr>
          <p:nvPr/>
        </p:nvSpPr>
        <p:spPr>
          <a:xfrm>
            <a:off x="838200" y="1825624"/>
            <a:ext cx="10515600" cy="5032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The goal of this paper is to provide a modern view of the optimization landscapes.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There is a key difference between under-parameterized and over-parameterized landscapes.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5009542-41E7-47A8-9069-95BA00294B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113" y="3722915"/>
            <a:ext cx="6955142" cy="276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417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3CD8775-BEFF-4C90-A1D4-8258E5B2D0F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10581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/>
              <a:t>PL Condition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B397E07-D2B6-4848-80FB-009B8E34BA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825624"/>
                <a:ext cx="10515600" cy="50323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Theory of optimization for overparameterized systems cannot be based on convexity </a:t>
                </a: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dirty="0">
                  <a:latin typeface="+mj-lt"/>
                </a:endParaRP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Instead, the paper argues that </a:t>
                </a:r>
                <a:r>
                  <a:rPr lang="en-US" b="1" dirty="0" err="1">
                    <a:latin typeface="+mj-lt"/>
                  </a:rPr>
                  <a:t>Polyak-Lojasiewicz</a:t>
                </a:r>
                <a:r>
                  <a:rPr lang="en-US" b="1" dirty="0">
                    <a:latin typeface="+mj-lt"/>
                  </a:rPr>
                  <a:t> condition </a:t>
                </a:r>
                <a:r>
                  <a:rPr lang="en-US" dirty="0">
                    <a:latin typeface="+mj-lt"/>
                  </a:rPr>
                  <a:t>provides a better framework to analyze the loss landscape of overparameterized systems.</a:t>
                </a: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dirty="0">
                  <a:latin typeface="+mj-lt"/>
                </a:endParaRP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A non-negative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ℒ</m:t>
                    </m:r>
                  </m:oMath>
                </a14:m>
                <a:r>
                  <a:rPr lang="en-US" dirty="0">
                    <a:latin typeface="+mj-lt"/>
                  </a:rPr>
                  <a:t> satisfies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dirty="0">
                    <a:latin typeface="+mj-lt"/>
                  </a:rPr>
                  <a:t>-PL condition on a 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dirty="0">
                    <a:latin typeface="+mj-lt"/>
                  </a:rPr>
                  <a:t> if:</a:t>
                </a:r>
              </a:p>
              <a:p>
                <a:pPr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∇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ℒ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   ∀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>
                  <a:latin typeface="+mj-lt"/>
                </a:endParaRP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dirty="0">
                  <a:latin typeface="+mj-lt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B397E07-D2B6-4848-80FB-009B8E34BA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25624"/>
                <a:ext cx="10515600" cy="5032375"/>
              </a:xfrm>
              <a:prstGeom prst="rect">
                <a:avLst/>
              </a:prstGeom>
              <a:blipFill>
                <a:blip r:embed="rId2"/>
                <a:stretch>
                  <a:fillRect l="-812" t="-969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517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3CD8775-BEFF-4C90-A1D4-8258E5B2D0F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10581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/>
              <a:t>PL Condition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B397E07-D2B6-4848-80FB-009B8E34BA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825624"/>
                <a:ext cx="10515600" cy="50323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latin typeface="+mj-lt"/>
                  </a:rPr>
                  <a:t>Analytic form of PL condition via the spectrum of the tangent kernel.</a:t>
                </a: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sz="3200" b="1" dirty="0">
                  <a:latin typeface="+mj-lt"/>
                </a:endParaRP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latin typeface="+mj-lt"/>
                  </a:rPr>
                  <a:t>PL Condition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3200" b="1" dirty="0">
                    <a:latin typeface="+mj-lt"/>
                  </a:rPr>
                  <a:t>  exponential convergence of (S)GD</a:t>
                </a: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sz="3200" b="1" dirty="0">
                  <a:latin typeface="+mj-lt"/>
                </a:endParaRP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latin typeface="+mj-lt"/>
                  </a:rPr>
                  <a:t>Why PL</a:t>
                </a:r>
                <a:r>
                  <a:rPr lang="en-US" sz="3200" b="1" i="1" dirty="0">
                    <a:latin typeface="+mj-lt"/>
                  </a:rPr>
                  <a:t> </a:t>
                </a:r>
                <a:r>
                  <a:rPr lang="en-US" sz="3200" b="1" dirty="0">
                    <a:latin typeface="+mj-lt"/>
                  </a:rPr>
                  <a:t>holds across most of the parameter space for over-parameterized systems.</a:t>
                </a:r>
              </a:p>
              <a:p>
                <a:pPr algn="just">
                  <a:lnSpc>
                    <a:spcPct val="100000"/>
                  </a:lnSpc>
                </a:pPr>
                <a:br>
                  <a:rPr lang="en-US" dirty="0"/>
                </a:br>
                <a:endParaRPr lang="en-US" dirty="0">
                  <a:latin typeface="+mj-lt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B397E07-D2B6-4848-80FB-009B8E34BA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25624"/>
                <a:ext cx="10515600" cy="5032375"/>
              </a:xfrm>
              <a:prstGeom prst="rect">
                <a:avLst/>
              </a:prstGeom>
              <a:blipFill>
                <a:blip r:embed="rId2"/>
                <a:stretch>
                  <a:fillRect l="-1333" t="-1574" r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5623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3CD8775-BEFF-4C90-A1D4-8258E5B2D0F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10581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/>
              <a:t>Tangent Kernel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B397E07-D2B6-4848-80FB-009B8E34BA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825624"/>
                <a:ext cx="10515600" cy="50323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Remember the mapping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dirty="0">
                  <a:latin typeface="+mj-lt"/>
                </a:endParaRP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dirty="0">
                  <a:latin typeface="+mj-lt"/>
                </a:endParaRP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Tangent kernel is defined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𝛻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𝛻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𝐹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i="1" dirty="0">
                  <a:latin typeface="+mj-lt"/>
                </a:endParaRP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i="1" dirty="0">
                  <a:latin typeface="+mj-lt"/>
                </a:endParaRP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i="1" dirty="0">
                    <a:latin typeface="+mj-lt"/>
                  </a:rPr>
                  <a:t>Lemma: </a:t>
                </a:r>
                <a:r>
                  <a:rPr lang="en-US" dirty="0">
                    <a:latin typeface="+mj-lt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min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+mj-lt"/>
                  </a:rPr>
                  <a:t>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→</m:t>
                    </m:r>
                  </m:oMath>
                </a14:m>
                <a:r>
                  <a:rPr lang="en-US" dirty="0">
                    <a:latin typeface="+mj-lt"/>
                  </a:rPr>
                  <a:t> the loss function satisfies PL condition with constant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dirty="0">
                    <a:latin typeface="+mj-lt"/>
                  </a:rPr>
                  <a:t> over the set S.</a:t>
                </a: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dirty="0">
                  <a:latin typeface="+mj-lt"/>
                </a:endParaRP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Proof: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B397E07-D2B6-4848-80FB-009B8E34BA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25624"/>
                <a:ext cx="10515600" cy="5032375"/>
              </a:xfrm>
              <a:prstGeom prst="rect">
                <a:avLst/>
              </a:prstGeom>
              <a:blipFill>
                <a:blip r:embed="rId2"/>
                <a:stretch>
                  <a:fillRect l="-812" t="-969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E272DD5-22E5-4D37-8B65-FCFFF8A9BC24}"/>
                  </a:ext>
                </a:extLst>
              </p:cNvPr>
              <p:cNvSpPr/>
              <p:nvPr/>
            </p:nvSpPr>
            <p:spPr>
              <a:xfrm>
                <a:off x="9473293" y="6098720"/>
                <a:ext cx="2718707" cy="75927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∇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ℒ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E272DD5-22E5-4D37-8B65-FCFFF8A9BC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3293" y="6098720"/>
                <a:ext cx="2718707" cy="7592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6733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3CD8775-BEFF-4C90-A1D4-8258E5B2D0F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10581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/>
              <a:t>Exponential Convergence of GD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B397E07-D2B6-4848-80FB-009B8E34BA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825624"/>
                <a:ext cx="10515600" cy="50323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We will make a few more assumptions here</a:t>
                </a: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endParaRPr lang="en-US" dirty="0">
                  <a:latin typeface="+mj-lt"/>
                </a:endParaRP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Recall GD: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𝛻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endParaRPr lang="en-US" dirty="0">
                  <a:latin typeface="+mj-lt"/>
                </a:endParaRPr>
              </a:p>
              <a:p>
                <a:pPr algn="l"/>
                <a:endParaRPr lang="en-US" dirty="0">
                  <a:latin typeface="+mj-lt"/>
                </a:endParaRP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Assumptions of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>
                    <a:latin typeface="+mj-lt"/>
                  </a:rPr>
                  <a:t>-smoothness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𝛻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</m:d>
                    <m:r>
                      <a:rPr lang="en-US" b="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>
                    <a:latin typeface="+mj-lt"/>
                  </a:rPr>
                  <a:t>)</a:t>
                </a:r>
              </a:p>
              <a:p>
                <a:pPr algn="l"/>
                <a:endParaRPr lang="en-US" dirty="0">
                  <a:latin typeface="+mj-lt"/>
                </a:endParaRP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Reasonably small learning rate, set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r>
                      <a:rPr lang="en-US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endParaRPr lang="en-US" dirty="0">
                  <a:latin typeface="+mj-lt"/>
                </a:endParaRPr>
              </a:p>
              <a:p>
                <a:pPr marL="342900" indent="-342900"/>
                <a:endParaRPr lang="en-US" dirty="0">
                  <a:latin typeface="+mj-lt"/>
                </a:endParaRP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highlight>
                      <a:srgbClr val="FFFF00"/>
                    </a:highlight>
                    <a:latin typeface="+mj-lt"/>
                  </a:rPr>
                  <a:t>If ℒ satisfies 𝜇-PL condition, then GD algorithm converges exponentially to the solution.</a:t>
                </a: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dirty="0">
                  <a:latin typeface="+mj-lt"/>
                </a:endParaRPr>
              </a:p>
              <a:p>
                <a:pPr marL="342900" indent="-3429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+mj-lt"/>
                  </a:rPr>
                  <a:t>Proof: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B397E07-D2B6-4848-80FB-009B8E34BA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25624"/>
                <a:ext cx="10515600" cy="5032375"/>
              </a:xfrm>
              <a:prstGeom prst="rect">
                <a:avLst/>
              </a:prstGeom>
              <a:blipFill>
                <a:blip r:embed="rId2"/>
                <a:stretch>
                  <a:fillRect l="-696" t="-726" b="-21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246FCD0-0FAC-44BF-A263-BF7E18BFCF4A}"/>
                  </a:ext>
                </a:extLst>
              </p:cNvPr>
              <p:cNvSpPr/>
              <p:nvPr/>
            </p:nvSpPr>
            <p:spPr>
              <a:xfrm>
                <a:off x="9473293" y="6098720"/>
                <a:ext cx="2718707" cy="75927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∇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ℒ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246FCD0-0FAC-44BF-A263-BF7E18BFCF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3293" y="6098720"/>
                <a:ext cx="2718707" cy="7592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30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697</Words>
  <Application>Microsoft Office PowerPoint</Application>
  <PresentationFormat>Widescreen</PresentationFormat>
  <Paragraphs>95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Loss landscapes and optimization in over-parameterized non-linear systems and neural networks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Propensity Score Methods  for Reducing the Effects of Confounding  in Observational Studies</dc:title>
  <dc:creator>Reza Rahimi Azghan</dc:creator>
  <cp:lastModifiedBy>Reza Rahimi Azghan</cp:lastModifiedBy>
  <cp:revision>225</cp:revision>
  <dcterms:created xsi:type="dcterms:W3CDTF">2023-08-02T02:32:03Z</dcterms:created>
  <dcterms:modified xsi:type="dcterms:W3CDTF">2024-05-21T21:22:06Z</dcterms:modified>
</cp:coreProperties>
</file>