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sldIdLst>
    <p:sldId id="269" r:id="rId2"/>
    <p:sldId id="270" r:id="rId3"/>
    <p:sldId id="272" r:id="rId4"/>
    <p:sldId id="275" r:id="rId5"/>
    <p:sldId id="271" r:id="rId6"/>
    <p:sldId id="294" r:id="rId7"/>
    <p:sldId id="276" r:id="rId8"/>
    <p:sldId id="277" r:id="rId9"/>
    <p:sldId id="278" r:id="rId10"/>
    <p:sldId id="273" r:id="rId11"/>
    <p:sldId id="280" r:id="rId12"/>
    <p:sldId id="279" r:id="rId13"/>
    <p:sldId id="295" r:id="rId14"/>
    <p:sldId id="281" r:id="rId15"/>
    <p:sldId id="274" r:id="rId16"/>
    <p:sldId id="282" r:id="rId17"/>
    <p:sldId id="293" r:id="rId18"/>
    <p:sldId id="286" r:id="rId19"/>
    <p:sldId id="284" r:id="rId20"/>
    <p:sldId id="285" r:id="rId21"/>
    <p:sldId id="296" r:id="rId22"/>
    <p:sldId id="287" r:id="rId23"/>
    <p:sldId id="288" r:id="rId24"/>
    <p:sldId id="289" r:id="rId25"/>
    <p:sldId id="290" r:id="rId26"/>
    <p:sldId id="291" r:id="rId27"/>
    <p:sldId id="292" r:id="rId28"/>
    <p:sldId id="297" r:id="rId29"/>
    <p:sldId id="298" r:id="rId30"/>
    <p:sldId id="299" r:id="rId31"/>
    <p:sldId id="300" r:id="rId32"/>
    <p:sldId id="301" r:id="rId33"/>
    <p:sldId id="302" r:id="rId34"/>
    <p:sldId id="303"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0A76E29-A998-FB41-98CF-979390424129}" v="65" dt="2024-10-30T18:09:50.9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588"/>
    <p:restoredTop sz="94509"/>
  </p:normalViewPr>
  <p:slideViewPr>
    <p:cSldViewPr snapToGrid="0">
      <p:cViewPr varScale="1">
        <p:scale>
          <a:sx n="88" d="100"/>
          <a:sy n="88" d="100"/>
        </p:scale>
        <p:origin x="53"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4" Type="http://schemas.openxmlformats.org/officeDocument/2006/relationships/image" Target="../media/image11.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4" Type="http://schemas.openxmlformats.org/officeDocument/2006/relationships/image" Target="../media/image11.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510D7E-E3D7-4C0F-8625-93963FD23DC2}"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3061A02E-8590-4544-A4D3-BA480472079C}">
      <dgm:prSet/>
      <dgm:spPr/>
      <dgm:t>
        <a:bodyPr/>
        <a:lstStyle/>
        <a:p>
          <a:pPr>
            <a:lnSpc>
              <a:spcPct val="100000"/>
            </a:lnSpc>
          </a:pPr>
          <a:r>
            <a:rPr lang="en-US" b="1" dirty="0"/>
            <a:t>Modeling the Function: </a:t>
          </a:r>
          <a:r>
            <a:rPr lang="en-US" dirty="0"/>
            <a:t>Bayesian optimization does not directly optimize the function by adjusting parameters in the traditional gradient-based way. Instead, it builds a probabilistic model that approximates the function we are trying to optimize. This model captures our current understanding of the function’s behavior based on observed data (previous evaluations).</a:t>
          </a:r>
        </a:p>
      </dgm:t>
    </dgm:pt>
    <dgm:pt modelId="{246F5FBF-9DC8-4B9D-A71A-B01454C19A0F}" type="parTrans" cxnId="{22E634CE-919C-415D-B888-4D7455E9B57B}">
      <dgm:prSet/>
      <dgm:spPr/>
      <dgm:t>
        <a:bodyPr/>
        <a:lstStyle/>
        <a:p>
          <a:endParaRPr lang="en-US"/>
        </a:p>
      </dgm:t>
    </dgm:pt>
    <dgm:pt modelId="{78113DAC-C271-4E11-84A9-E89E8F92479E}" type="sibTrans" cxnId="{22E634CE-919C-415D-B888-4D7455E9B57B}">
      <dgm:prSet/>
      <dgm:spPr/>
      <dgm:t>
        <a:bodyPr/>
        <a:lstStyle/>
        <a:p>
          <a:endParaRPr lang="en-US"/>
        </a:p>
      </dgm:t>
    </dgm:pt>
    <dgm:pt modelId="{39B5B4C5-B466-429D-992F-FF42D2DB53F6}">
      <dgm:prSet/>
      <dgm:spPr/>
      <dgm:t>
        <a:bodyPr/>
        <a:lstStyle/>
        <a:p>
          <a:pPr>
            <a:lnSpc>
              <a:spcPct val="100000"/>
            </a:lnSpc>
          </a:pPr>
          <a:r>
            <a:rPr lang="en-US" b="1"/>
            <a:t>Estimate and Uncertainty: </a:t>
          </a:r>
          <a:r>
            <a:rPr lang="en-US"/>
            <a:t>The model not only predicts the expected performance but also quantifies the uncertainty of this estimate. </a:t>
          </a:r>
        </a:p>
      </dgm:t>
    </dgm:pt>
    <dgm:pt modelId="{A875062E-689C-4AC2-8C00-7B96DCE504FD}" type="parTrans" cxnId="{E59D5B01-485C-445D-B523-1AA1CE8FA251}">
      <dgm:prSet/>
      <dgm:spPr/>
      <dgm:t>
        <a:bodyPr/>
        <a:lstStyle/>
        <a:p>
          <a:endParaRPr lang="en-US"/>
        </a:p>
      </dgm:t>
    </dgm:pt>
    <dgm:pt modelId="{5F94BAD1-365E-470F-8BD9-3AC21FF6F8A3}" type="sibTrans" cxnId="{E59D5B01-485C-445D-B523-1AA1CE8FA251}">
      <dgm:prSet/>
      <dgm:spPr/>
      <dgm:t>
        <a:bodyPr/>
        <a:lstStyle/>
        <a:p>
          <a:endParaRPr lang="en-US"/>
        </a:p>
      </dgm:t>
    </dgm:pt>
    <dgm:pt modelId="{563C9678-3CB2-4EB7-8476-EEC19A5352AA}" type="pres">
      <dgm:prSet presAssocID="{B0510D7E-E3D7-4C0F-8625-93963FD23DC2}" presName="root" presStyleCnt="0">
        <dgm:presLayoutVars>
          <dgm:dir/>
          <dgm:resizeHandles val="exact"/>
        </dgm:presLayoutVars>
      </dgm:prSet>
      <dgm:spPr/>
    </dgm:pt>
    <dgm:pt modelId="{CD33A382-3974-4F54-B845-505494B4AECC}" type="pres">
      <dgm:prSet presAssocID="{3061A02E-8590-4544-A4D3-BA480472079C}" presName="compNode" presStyleCnt="0"/>
      <dgm:spPr/>
    </dgm:pt>
    <dgm:pt modelId="{519C4EAF-76E1-43C1-81C5-0D96DF618C2D}" type="pres">
      <dgm:prSet presAssocID="{3061A02E-8590-4544-A4D3-BA480472079C}" presName="bgRect" presStyleLbl="bgShp" presStyleIdx="0" presStyleCnt="2"/>
      <dgm:spPr/>
    </dgm:pt>
    <dgm:pt modelId="{9E160496-0070-4D16-A15B-957897747890}" type="pres">
      <dgm:prSet presAssocID="{3061A02E-8590-4544-A4D3-BA480472079C}"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atabase"/>
        </a:ext>
      </dgm:extLst>
    </dgm:pt>
    <dgm:pt modelId="{891E6E18-6853-420A-A503-44D60683E5BF}" type="pres">
      <dgm:prSet presAssocID="{3061A02E-8590-4544-A4D3-BA480472079C}" presName="spaceRect" presStyleCnt="0"/>
      <dgm:spPr/>
    </dgm:pt>
    <dgm:pt modelId="{2FAFCE86-0CA7-402C-9A6E-AD022E7D4EEA}" type="pres">
      <dgm:prSet presAssocID="{3061A02E-8590-4544-A4D3-BA480472079C}" presName="parTx" presStyleLbl="revTx" presStyleIdx="0" presStyleCnt="2">
        <dgm:presLayoutVars>
          <dgm:chMax val="0"/>
          <dgm:chPref val="0"/>
        </dgm:presLayoutVars>
      </dgm:prSet>
      <dgm:spPr/>
    </dgm:pt>
    <dgm:pt modelId="{47F65C49-82E3-40FA-BFA3-68E82571EF13}" type="pres">
      <dgm:prSet presAssocID="{78113DAC-C271-4E11-84A9-E89E8F92479E}" presName="sibTrans" presStyleCnt="0"/>
      <dgm:spPr/>
    </dgm:pt>
    <dgm:pt modelId="{C8ECF975-82A8-4CC0-9969-95807C19266B}" type="pres">
      <dgm:prSet presAssocID="{39B5B4C5-B466-429D-992F-FF42D2DB53F6}" presName="compNode" presStyleCnt="0"/>
      <dgm:spPr/>
    </dgm:pt>
    <dgm:pt modelId="{C2CE76FC-8C59-492D-B511-63B19EB59BFF}" type="pres">
      <dgm:prSet presAssocID="{39B5B4C5-B466-429D-992F-FF42D2DB53F6}" presName="bgRect" presStyleLbl="bgShp" presStyleIdx="1" presStyleCnt="2"/>
      <dgm:spPr/>
    </dgm:pt>
    <dgm:pt modelId="{90B9D414-343C-4BAA-9F53-7A7D874B5D59}" type="pres">
      <dgm:prSet presAssocID="{39B5B4C5-B466-429D-992F-FF42D2DB53F6}"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Questions"/>
        </a:ext>
      </dgm:extLst>
    </dgm:pt>
    <dgm:pt modelId="{7080BDCF-A7F7-4BD5-ABEA-3E557FCD18D0}" type="pres">
      <dgm:prSet presAssocID="{39B5B4C5-B466-429D-992F-FF42D2DB53F6}" presName="spaceRect" presStyleCnt="0"/>
      <dgm:spPr/>
    </dgm:pt>
    <dgm:pt modelId="{DA07798B-080B-4081-A007-607B2B0EB41E}" type="pres">
      <dgm:prSet presAssocID="{39B5B4C5-B466-429D-992F-FF42D2DB53F6}" presName="parTx" presStyleLbl="revTx" presStyleIdx="1" presStyleCnt="2">
        <dgm:presLayoutVars>
          <dgm:chMax val="0"/>
          <dgm:chPref val="0"/>
        </dgm:presLayoutVars>
      </dgm:prSet>
      <dgm:spPr/>
    </dgm:pt>
  </dgm:ptLst>
  <dgm:cxnLst>
    <dgm:cxn modelId="{E59D5B01-485C-445D-B523-1AA1CE8FA251}" srcId="{B0510D7E-E3D7-4C0F-8625-93963FD23DC2}" destId="{39B5B4C5-B466-429D-992F-FF42D2DB53F6}" srcOrd="1" destOrd="0" parTransId="{A875062E-689C-4AC2-8C00-7B96DCE504FD}" sibTransId="{5F94BAD1-365E-470F-8BD9-3AC21FF6F8A3}"/>
    <dgm:cxn modelId="{9E449707-4785-4F1F-9091-07F864C424E0}" type="presOf" srcId="{B0510D7E-E3D7-4C0F-8625-93963FD23DC2}" destId="{563C9678-3CB2-4EB7-8476-EEC19A5352AA}" srcOrd="0" destOrd="0" presId="urn:microsoft.com/office/officeart/2018/2/layout/IconVerticalSolidList"/>
    <dgm:cxn modelId="{22E634CE-919C-415D-B888-4D7455E9B57B}" srcId="{B0510D7E-E3D7-4C0F-8625-93963FD23DC2}" destId="{3061A02E-8590-4544-A4D3-BA480472079C}" srcOrd="0" destOrd="0" parTransId="{246F5FBF-9DC8-4B9D-A71A-B01454C19A0F}" sibTransId="{78113DAC-C271-4E11-84A9-E89E8F92479E}"/>
    <dgm:cxn modelId="{48DAE9E8-DE0B-4241-808F-FE3A90487688}" type="presOf" srcId="{3061A02E-8590-4544-A4D3-BA480472079C}" destId="{2FAFCE86-0CA7-402C-9A6E-AD022E7D4EEA}" srcOrd="0" destOrd="0" presId="urn:microsoft.com/office/officeart/2018/2/layout/IconVerticalSolidList"/>
    <dgm:cxn modelId="{11CC65EA-AB3D-45A3-85D4-C915DE03A7D6}" type="presOf" srcId="{39B5B4C5-B466-429D-992F-FF42D2DB53F6}" destId="{DA07798B-080B-4081-A007-607B2B0EB41E}" srcOrd="0" destOrd="0" presId="urn:microsoft.com/office/officeart/2018/2/layout/IconVerticalSolidList"/>
    <dgm:cxn modelId="{3FC3B5A9-D40C-4B64-B278-66ED6C65B9CF}" type="presParOf" srcId="{563C9678-3CB2-4EB7-8476-EEC19A5352AA}" destId="{CD33A382-3974-4F54-B845-505494B4AECC}" srcOrd="0" destOrd="0" presId="urn:microsoft.com/office/officeart/2018/2/layout/IconVerticalSolidList"/>
    <dgm:cxn modelId="{902FAC7F-E9B1-44C0-B488-B4688DB0D6DE}" type="presParOf" srcId="{CD33A382-3974-4F54-B845-505494B4AECC}" destId="{519C4EAF-76E1-43C1-81C5-0D96DF618C2D}" srcOrd="0" destOrd="0" presId="urn:microsoft.com/office/officeart/2018/2/layout/IconVerticalSolidList"/>
    <dgm:cxn modelId="{7A5C04E4-71B8-44CD-B41E-BC9AA0CD67A5}" type="presParOf" srcId="{CD33A382-3974-4F54-B845-505494B4AECC}" destId="{9E160496-0070-4D16-A15B-957897747890}" srcOrd="1" destOrd="0" presId="urn:microsoft.com/office/officeart/2018/2/layout/IconVerticalSolidList"/>
    <dgm:cxn modelId="{C27C9BA0-6346-4D2F-9F50-DDC1B4D45851}" type="presParOf" srcId="{CD33A382-3974-4F54-B845-505494B4AECC}" destId="{891E6E18-6853-420A-A503-44D60683E5BF}" srcOrd="2" destOrd="0" presId="urn:microsoft.com/office/officeart/2018/2/layout/IconVerticalSolidList"/>
    <dgm:cxn modelId="{C658CE42-C4C2-4B3E-9776-2206433981FA}" type="presParOf" srcId="{CD33A382-3974-4F54-B845-505494B4AECC}" destId="{2FAFCE86-0CA7-402C-9A6E-AD022E7D4EEA}" srcOrd="3" destOrd="0" presId="urn:microsoft.com/office/officeart/2018/2/layout/IconVerticalSolidList"/>
    <dgm:cxn modelId="{136704CA-C8E6-4B1E-B2E8-F99C0C6FF7FE}" type="presParOf" srcId="{563C9678-3CB2-4EB7-8476-EEC19A5352AA}" destId="{47F65C49-82E3-40FA-BFA3-68E82571EF13}" srcOrd="1" destOrd="0" presId="urn:microsoft.com/office/officeart/2018/2/layout/IconVerticalSolidList"/>
    <dgm:cxn modelId="{926DC681-3125-4A16-8AAC-9685F46AA410}" type="presParOf" srcId="{563C9678-3CB2-4EB7-8476-EEC19A5352AA}" destId="{C8ECF975-82A8-4CC0-9969-95807C19266B}" srcOrd="2" destOrd="0" presId="urn:microsoft.com/office/officeart/2018/2/layout/IconVerticalSolidList"/>
    <dgm:cxn modelId="{7B9CDCFD-9905-43F3-902E-2DF5C0868F4C}" type="presParOf" srcId="{C8ECF975-82A8-4CC0-9969-95807C19266B}" destId="{C2CE76FC-8C59-492D-B511-63B19EB59BFF}" srcOrd="0" destOrd="0" presId="urn:microsoft.com/office/officeart/2018/2/layout/IconVerticalSolidList"/>
    <dgm:cxn modelId="{6145538F-611D-463B-B638-F798E8B5026B}" type="presParOf" srcId="{C8ECF975-82A8-4CC0-9969-95807C19266B}" destId="{90B9D414-343C-4BAA-9F53-7A7D874B5D59}" srcOrd="1" destOrd="0" presId="urn:microsoft.com/office/officeart/2018/2/layout/IconVerticalSolidList"/>
    <dgm:cxn modelId="{49ECB319-C8D7-4A53-99F6-2EB6482C5769}" type="presParOf" srcId="{C8ECF975-82A8-4CC0-9969-95807C19266B}" destId="{7080BDCF-A7F7-4BD5-ABEA-3E557FCD18D0}" srcOrd="2" destOrd="0" presId="urn:microsoft.com/office/officeart/2018/2/layout/IconVerticalSolidList"/>
    <dgm:cxn modelId="{BA76C21B-14C3-4EB6-8EF1-B286FCF4E276}" type="presParOf" srcId="{C8ECF975-82A8-4CC0-9969-95807C19266B}" destId="{DA07798B-080B-4081-A007-607B2B0EB41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9C4EAF-76E1-43C1-81C5-0D96DF618C2D}">
      <dsp:nvSpPr>
        <dsp:cNvPr id="0" name=""/>
        <dsp:cNvSpPr/>
      </dsp:nvSpPr>
      <dsp:spPr>
        <a:xfrm>
          <a:off x="0" y="889558"/>
          <a:ext cx="10515600" cy="164226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E160496-0070-4D16-A15B-957897747890}">
      <dsp:nvSpPr>
        <dsp:cNvPr id="0" name=""/>
        <dsp:cNvSpPr/>
      </dsp:nvSpPr>
      <dsp:spPr>
        <a:xfrm>
          <a:off x="496784" y="1259067"/>
          <a:ext cx="903244" cy="90324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AFCE86-0CA7-402C-9A6E-AD022E7D4EEA}">
      <dsp:nvSpPr>
        <dsp:cNvPr id="0" name=""/>
        <dsp:cNvSpPr/>
      </dsp:nvSpPr>
      <dsp:spPr>
        <a:xfrm>
          <a:off x="1896812" y="889558"/>
          <a:ext cx="8618787" cy="16422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3806" tIns="173806" rIns="173806" bIns="173806" numCol="1" spcCol="1270" anchor="ctr" anchorCtr="0">
          <a:noAutofit/>
        </a:bodyPr>
        <a:lstStyle/>
        <a:p>
          <a:pPr marL="0" lvl="0" indent="0" algn="l" defTabSz="711200">
            <a:lnSpc>
              <a:spcPct val="100000"/>
            </a:lnSpc>
            <a:spcBef>
              <a:spcPct val="0"/>
            </a:spcBef>
            <a:spcAft>
              <a:spcPct val="35000"/>
            </a:spcAft>
            <a:buNone/>
          </a:pPr>
          <a:r>
            <a:rPr lang="en-US" sz="1600" b="1" kern="1200" dirty="0"/>
            <a:t>Modeling the Function: </a:t>
          </a:r>
          <a:r>
            <a:rPr lang="en-US" sz="1600" kern="1200" dirty="0"/>
            <a:t>Bayesian optimization does not directly optimize the function by adjusting parameters in the traditional gradient-based way. Instead, it builds a probabilistic model that approximates the function we are trying to optimize. This model captures our current understanding of the function’s behavior based on observed data (previous evaluations).</a:t>
          </a:r>
        </a:p>
      </dsp:txBody>
      <dsp:txXfrm>
        <a:off x="1896812" y="889558"/>
        <a:ext cx="8618787" cy="1642262"/>
      </dsp:txXfrm>
    </dsp:sp>
    <dsp:sp modelId="{C2CE76FC-8C59-492D-B511-63B19EB59BFF}">
      <dsp:nvSpPr>
        <dsp:cNvPr id="0" name=""/>
        <dsp:cNvSpPr/>
      </dsp:nvSpPr>
      <dsp:spPr>
        <a:xfrm>
          <a:off x="0" y="2942386"/>
          <a:ext cx="10515600" cy="164226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0B9D414-343C-4BAA-9F53-7A7D874B5D59}">
      <dsp:nvSpPr>
        <dsp:cNvPr id="0" name=""/>
        <dsp:cNvSpPr/>
      </dsp:nvSpPr>
      <dsp:spPr>
        <a:xfrm>
          <a:off x="496784" y="3311895"/>
          <a:ext cx="903244" cy="90324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A07798B-080B-4081-A007-607B2B0EB41E}">
      <dsp:nvSpPr>
        <dsp:cNvPr id="0" name=""/>
        <dsp:cNvSpPr/>
      </dsp:nvSpPr>
      <dsp:spPr>
        <a:xfrm>
          <a:off x="1896812" y="2942386"/>
          <a:ext cx="8618787" cy="16422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3806" tIns="173806" rIns="173806" bIns="173806" numCol="1" spcCol="1270" anchor="ctr" anchorCtr="0">
          <a:noAutofit/>
        </a:bodyPr>
        <a:lstStyle/>
        <a:p>
          <a:pPr marL="0" lvl="0" indent="0" algn="l" defTabSz="711200">
            <a:lnSpc>
              <a:spcPct val="100000"/>
            </a:lnSpc>
            <a:spcBef>
              <a:spcPct val="0"/>
            </a:spcBef>
            <a:spcAft>
              <a:spcPct val="35000"/>
            </a:spcAft>
            <a:buNone/>
          </a:pPr>
          <a:r>
            <a:rPr lang="en-US" sz="1600" b="1" kern="1200"/>
            <a:t>Estimate and Uncertainty: </a:t>
          </a:r>
          <a:r>
            <a:rPr lang="en-US" sz="1600" kern="1200"/>
            <a:t>The model not only predicts the expected performance but also quantifies the uncertainty of this estimate. </a:t>
          </a:r>
        </a:p>
      </dsp:txBody>
      <dsp:txXfrm>
        <a:off x="1896812" y="2942386"/>
        <a:ext cx="8618787" cy="1642262"/>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CDC991-313A-B44E-B645-B187AB25CE6D}" type="datetimeFigureOut">
              <a:rPr lang="en-US" smtClean="0"/>
              <a:t>11/6/2024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1E09E1-6E34-B34B-A1D0-AC075FD5F977}" type="slidenum">
              <a:rPr lang="en-US" smtClean="0"/>
              <a:t>‹#›</a:t>
            </a:fld>
            <a:endParaRPr lang="en-US"/>
          </a:p>
        </p:txBody>
      </p:sp>
    </p:spTree>
    <p:extLst>
      <p:ext uri="{BB962C8B-B14F-4D97-AF65-F5344CB8AC3E}">
        <p14:creationId xmlns:p14="http://schemas.microsoft.com/office/powerpoint/2010/main" val="15430113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1E09E1-6E34-B34B-A1D0-AC075FD5F977}" type="slidenum">
              <a:rPr lang="en-US" smtClean="0"/>
              <a:t>11</a:t>
            </a:fld>
            <a:endParaRPr lang="en-US"/>
          </a:p>
        </p:txBody>
      </p:sp>
    </p:spTree>
    <p:extLst>
      <p:ext uri="{BB962C8B-B14F-4D97-AF65-F5344CB8AC3E}">
        <p14:creationId xmlns:p14="http://schemas.microsoft.com/office/powerpoint/2010/main" val="3527829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means a Gaussian Process (GP) is like a group of random numbers (or variables). These numbers follow a normal distribution (think of the bell curve) and, importantly, any small subset of these numbers also follows this normal distribution. It's like saying, "if I pick a few numbers out of this group, they will behave predictably like a bell curve."</a:t>
            </a:r>
          </a:p>
          <a:p>
            <a:endParaRPr lang="en-US" dirty="0"/>
          </a:p>
        </p:txBody>
      </p:sp>
      <p:sp>
        <p:nvSpPr>
          <p:cNvPr id="4" name="Slide Number Placeholder 3"/>
          <p:cNvSpPr>
            <a:spLocks noGrp="1"/>
          </p:cNvSpPr>
          <p:nvPr>
            <p:ph type="sldNum" sz="quarter" idx="5"/>
          </p:nvPr>
        </p:nvSpPr>
        <p:spPr/>
        <p:txBody>
          <a:bodyPr/>
          <a:lstStyle/>
          <a:p>
            <a:fld id="{A81E09E1-6E34-B34B-A1D0-AC075FD5F977}" type="slidenum">
              <a:rPr lang="en-US" smtClean="0"/>
              <a:t>22</a:t>
            </a:fld>
            <a:endParaRPr lang="en-US"/>
          </a:p>
        </p:txBody>
      </p:sp>
    </p:spTree>
    <p:extLst>
      <p:ext uri="{BB962C8B-B14F-4D97-AF65-F5344CB8AC3E}">
        <p14:creationId xmlns:p14="http://schemas.microsoft.com/office/powerpoint/2010/main" val="7614394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a:buFont typeface="Arial" panose="020B0604020202020204" pitchFamily="34" charset="0"/>
              <a:buChar char="•"/>
            </a:pPr>
            <a:r>
              <a:rPr lang="en-US" dirty="0"/>
              <a:t>Use a decreasing </a:t>
            </a:r>
            <a:r>
              <a:rPr lang="el-GR" dirty="0"/>
              <a:t>β\</a:t>
            </a:r>
            <a:r>
              <a:rPr lang="en-US" dirty="0"/>
              <a:t>beta</a:t>
            </a:r>
            <a:r>
              <a:rPr lang="el-GR" dirty="0"/>
              <a:t>β </a:t>
            </a:r>
            <a:r>
              <a:rPr lang="en-US" dirty="0"/>
              <a:t>function, such as </a:t>
            </a:r>
            <a:r>
              <a:rPr lang="el-GR" dirty="0"/>
              <a:t>β</a:t>
            </a:r>
            <a:r>
              <a:rPr lang="en-US" dirty="0"/>
              <a:t>t​=log(t+1), where t is the iteration number. This allows high exploration at the beginning and gradually shifts to exploitation.</a:t>
            </a:r>
          </a:p>
          <a:p>
            <a:endParaRPr lang="en-US" dirty="0"/>
          </a:p>
        </p:txBody>
      </p:sp>
      <p:sp>
        <p:nvSpPr>
          <p:cNvPr id="4" name="Slide Number Placeholder 3"/>
          <p:cNvSpPr>
            <a:spLocks noGrp="1"/>
          </p:cNvSpPr>
          <p:nvPr>
            <p:ph type="sldNum" sz="quarter" idx="5"/>
          </p:nvPr>
        </p:nvSpPr>
        <p:spPr/>
        <p:txBody>
          <a:bodyPr/>
          <a:lstStyle/>
          <a:p>
            <a:fld id="{A81E09E1-6E34-B34B-A1D0-AC075FD5F977}" type="slidenum">
              <a:rPr lang="en-US" smtClean="0"/>
              <a:t>32</a:t>
            </a:fld>
            <a:endParaRPr lang="en-US"/>
          </a:p>
        </p:txBody>
      </p:sp>
    </p:spTree>
    <p:extLst>
      <p:ext uri="{BB962C8B-B14F-4D97-AF65-F5344CB8AC3E}">
        <p14:creationId xmlns:p14="http://schemas.microsoft.com/office/powerpoint/2010/main" val="4555787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47097-3C24-2C94-06F5-D7F16F611D6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3C57476-4E49-1923-B890-95EC0FA9366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33F8037-8A99-6790-DD8B-1971792F66FD}"/>
              </a:ext>
            </a:extLst>
          </p:cNvPr>
          <p:cNvSpPr>
            <a:spLocks noGrp="1"/>
          </p:cNvSpPr>
          <p:nvPr>
            <p:ph type="dt" sz="half" idx="10"/>
          </p:nvPr>
        </p:nvSpPr>
        <p:spPr/>
        <p:txBody>
          <a:bodyPr/>
          <a:lstStyle/>
          <a:p>
            <a:fld id="{43D412FD-A79C-D34A-8741-2F7A3E5235D9}" type="datetimeFigureOut">
              <a:rPr lang="en-US" smtClean="0"/>
              <a:t>11/6/2024</a:t>
            </a:fld>
            <a:endParaRPr lang="en-US"/>
          </a:p>
        </p:txBody>
      </p:sp>
      <p:sp>
        <p:nvSpPr>
          <p:cNvPr id="5" name="Footer Placeholder 4">
            <a:extLst>
              <a:ext uri="{FF2B5EF4-FFF2-40B4-BE49-F238E27FC236}">
                <a16:creationId xmlns:a16="http://schemas.microsoft.com/office/drawing/2014/main" id="{156C2264-FB42-C5DE-005D-4E12399962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39DEBB-CCC1-E7D9-80F5-5AAF455837E9}"/>
              </a:ext>
            </a:extLst>
          </p:cNvPr>
          <p:cNvSpPr>
            <a:spLocks noGrp="1"/>
          </p:cNvSpPr>
          <p:nvPr>
            <p:ph type="sldNum" sz="quarter" idx="12"/>
          </p:nvPr>
        </p:nvSpPr>
        <p:spPr/>
        <p:txBody>
          <a:bodyPr/>
          <a:lstStyle/>
          <a:p>
            <a:fld id="{B07AC783-21CD-CE4C-BED4-1DAA9480FDD0}" type="slidenum">
              <a:rPr lang="en-US" smtClean="0"/>
              <a:t>‹#›</a:t>
            </a:fld>
            <a:endParaRPr lang="en-US"/>
          </a:p>
        </p:txBody>
      </p:sp>
    </p:spTree>
    <p:extLst>
      <p:ext uri="{BB962C8B-B14F-4D97-AF65-F5344CB8AC3E}">
        <p14:creationId xmlns:p14="http://schemas.microsoft.com/office/powerpoint/2010/main" val="3898939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B91C6-A9B7-46F0-3ABF-62CA4838ED2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958AA80-2352-107F-E924-6ACAD35D5F9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14E820-79A8-79DE-0D57-093BBF7A6169}"/>
              </a:ext>
            </a:extLst>
          </p:cNvPr>
          <p:cNvSpPr>
            <a:spLocks noGrp="1"/>
          </p:cNvSpPr>
          <p:nvPr>
            <p:ph type="dt" sz="half" idx="10"/>
          </p:nvPr>
        </p:nvSpPr>
        <p:spPr/>
        <p:txBody>
          <a:bodyPr/>
          <a:lstStyle/>
          <a:p>
            <a:fld id="{43D412FD-A79C-D34A-8741-2F7A3E5235D9}" type="datetimeFigureOut">
              <a:rPr lang="en-US" smtClean="0"/>
              <a:t>11/6/2024</a:t>
            </a:fld>
            <a:endParaRPr lang="en-US"/>
          </a:p>
        </p:txBody>
      </p:sp>
      <p:sp>
        <p:nvSpPr>
          <p:cNvPr id="5" name="Footer Placeholder 4">
            <a:extLst>
              <a:ext uri="{FF2B5EF4-FFF2-40B4-BE49-F238E27FC236}">
                <a16:creationId xmlns:a16="http://schemas.microsoft.com/office/drawing/2014/main" id="{11860DC1-0118-8397-C901-254D7BEFD5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755E1E-BF5F-5354-7229-2D52B7BE34F7}"/>
              </a:ext>
            </a:extLst>
          </p:cNvPr>
          <p:cNvSpPr>
            <a:spLocks noGrp="1"/>
          </p:cNvSpPr>
          <p:nvPr>
            <p:ph type="sldNum" sz="quarter" idx="12"/>
          </p:nvPr>
        </p:nvSpPr>
        <p:spPr/>
        <p:txBody>
          <a:bodyPr/>
          <a:lstStyle/>
          <a:p>
            <a:fld id="{B07AC783-21CD-CE4C-BED4-1DAA9480FDD0}" type="slidenum">
              <a:rPr lang="en-US" smtClean="0"/>
              <a:t>‹#›</a:t>
            </a:fld>
            <a:endParaRPr lang="en-US"/>
          </a:p>
        </p:txBody>
      </p:sp>
    </p:spTree>
    <p:extLst>
      <p:ext uri="{BB962C8B-B14F-4D97-AF65-F5344CB8AC3E}">
        <p14:creationId xmlns:p14="http://schemas.microsoft.com/office/powerpoint/2010/main" val="641118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F9945DE-A094-F339-343D-E728686981B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0273C51-1ACA-B919-264D-255DC510A87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C69614-4F94-3302-D9B1-A4A1C36CD747}"/>
              </a:ext>
            </a:extLst>
          </p:cNvPr>
          <p:cNvSpPr>
            <a:spLocks noGrp="1"/>
          </p:cNvSpPr>
          <p:nvPr>
            <p:ph type="dt" sz="half" idx="10"/>
          </p:nvPr>
        </p:nvSpPr>
        <p:spPr/>
        <p:txBody>
          <a:bodyPr/>
          <a:lstStyle/>
          <a:p>
            <a:fld id="{43D412FD-A79C-D34A-8741-2F7A3E5235D9}" type="datetimeFigureOut">
              <a:rPr lang="en-US" smtClean="0"/>
              <a:t>11/6/2024</a:t>
            </a:fld>
            <a:endParaRPr lang="en-US"/>
          </a:p>
        </p:txBody>
      </p:sp>
      <p:sp>
        <p:nvSpPr>
          <p:cNvPr id="5" name="Footer Placeholder 4">
            <a:extLst>
              <a:ext uri="{FF2B5EF4-FFF2-40B4-BE49-F238E27FC236}">
                <a16:creationId xmlns:a16="http://schemas.microsoft.com/office/drawing/2014/main" id="{A35D40DB-CFBB-9EF2-2BAF-3D9C8C857F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68A545-DD87-DEC9-1489-A105786A8717}"/>
              </a:ext>
            </a:extLst>
          </p:cNvPr>
          <p:cNvSpPr>
            <a:spLocks noGrp="1"/>
          </p:cNvSpPr>
          <p:nvPr>
            <p:ph type="sldNum" sz="quarter" idx="12"/>
          </p:nvPr>
        </p:nvSpPr>
        <p:spPr/>
        <p:txBody>
          <a:bodyPr/>
          <a:lstStyle/>
          <a:p>
            <a:fld id="{B07AC783-21CD-CE4C-BED4-1DAA9480FDD0}" type="slidenum">
              <a:rPr lang="en-US" smtClean="0"/>
              <a:t>‹#›</a:t>
            </a:fld>
            <a:endParaRPr lang="en-US"/>
          </a:p>
        </p:txBody>
      </p:sp>
    </p:spTree>
    <p:extLst>
      <p:ext uri="{BB962C8B-B14F-4D97-AF65-F5344CB8AC3E}">
        <p14:creationId xmlns:p14="http://schemas.microsoft.com/office/powerpoint/2010/main" val="1507905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7F26B-DB02-F9BF-E76D-1C82EACC73E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1C94500-CF83-D9C3-F727-0CF136B67B2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633961-BAE7-2235-996C-8C6B550DCAC1}"/>
              </a:ext>
            </a:extLst>
          </p:cNvPr>
          <p:cNvSpPr>
            <a:spLocks noGrp="1"/>
          </p:cNvSpPr>
          <p:nvPr>
            <p:ph type="dt" sz="half" idx="10"/>
          </p:nvPr>
        </p:nvSpPr>
        <p:spPr/>
        <p:txBody>
          <a:bodyPr/>
          <a:lstStyle/>
          <a:p>
            <a:fld id="{43D412FD-A79C-D34A-8741-2F7A3E5235D9}" type="datetimeFigureOut">
              <a:rPr lang="en-US" smtClean="0"/>
              <a:t>11/6/2024</a:t>
            </a:fld>
            <a:endParaRPr lang="en-US"/>
          </a:p>
        </p:txBody>
      </p:sp>
      <p:sp>
        <p:nvSpPr>
          <p:cNvPr id="5" name="Footer Placeholder 4">
            <a:extLst>
              <a:ext uri="{FF2B5EF4-FFF2-40B4-BE49-F238E27FC236}">
                <a16:creationId xmlns:a16="http://schemas.microsoft.com/office/drawing/2014/main" id="{114B2DA6-7A11-3D89-4446-FCD3A0E3B3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D78FC0-F914-178A-27BB-489840FA552C}"/>
              </a:ext>
            </a:extLst>
          </p:cNvPr>
          <p:cNvSpPr>
            <a:spLocks noGrp="1"/>
          </p:cNvSpPr>
          <p:nvPr>
            <p:ph type="sldNum" sz="quarter" idx="12"/>
          </p:nvPr>
        </p:nvSpPr>
        <p:spPr/>
        <p:txBody>
          <a:bodyPr/>
          <a:lstStyle/>
          <a:p>
            <a:fld id="{B07AC783-21CD-CE4C-BED4-1DAA9480FDD0}" type="slidenum">
              <a:rPr lang="en-US" smtClean="0"/>
              <a:t>‹#›</a:t>
            </a:fld>
            <a:endParaRPr lang="en-US"/>
          </a:p>
        </p:txBody>
      </p:sp>
    </p:spTree>
    <p:extLst>
      <p:ext uri="{BB962C8B-B14F-4D97-AF65-F5344CB8AC3E}">
        <p14:creationId xmlns:p14="http://schemas.microsoft.com/office/powerpoint/2010/main" val="2217200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D852F-B598-885B-6466-7834F81A8A7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A37D21B-9387-27A8-1732-C41C1E3CB7C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E4CF70F-D26B-05E6-9C7C-AF948686D679}"/>
              </a:ext>
            </a:extLst>
          </p:cNvPr>
          <p:cNvSpPr>
            <a:spLocks noGrp="1"/>
          </p:cNvSpPr>
          <p:nvPr>
            <p:ph type="dt" sz="half" idx="10"/>
          </p:nvPr>
        </p:nvSpPr>
        <p:spPr/>
        <p:txBody>
          <a:bodyPr/>
          <a:lstStyle/>
          <a:p>
            <a:fld id="{43D412FD-A79C-D34A-8741-2F7A3E5235D9}" type="datetimeFigureOut">
              <a:rPr lang="en-US" smtClean="0"/>
              <a:t>11/6/2024</a:t>
            </a:fld>
            <a:endParaRPr lang="en-US"/>
          </a:p>
        </p:txBody>
      </p:sp>
      <p:sp>
        <p:nvSpPr>
          <p:cNvPr id="5" name="Footer Placeholder 4">
            <a:extLst>
              <a:ext uri="{FF2B5EF4-FFF2-40B4-BE49-F238E27FC236}">
                <a16:creationId xmlns:a16="http://schemas.microsoft.com/office/drawing/2014/main" id="{8FDE8DC6-7E8D-0924-3A45-A8D2074AE6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0DA62E-19CE-67AE-F05A-49722820859F}"/>
              </a:ext>
            </a:extLst>
          </p:cNvPr>
          <p:cNvSpPr>
            <a:spLocks noGrp="1"/>
          </p:cNvSpPr>
          <p:nvPr>
            <p:ph type="sldNum" sz="quarter" idx="12"/>
          </p:nvPr>
        </p:nvSpPr>
        <p:spPr/>
        <p:txBody>
          <a:bodyPr/>
          <a:lstStyle/>
          <a:p>
            <a:fld id="{B07AC783-21CD-CE4C-BED4-1DAA9480FDD0}" type="slidenum">
              <a:rPr lang="en-US" smtClean="0"/>
              <a:t>‹#›</a:t>
            </a:fld>
            <a:endParaRPr lang="en-US"/>
          </a:p>
        </p:txBody>
      </p:sp>
    </p:spTree>
    <p:extLst>
      <p:ext uri="{BB962C8B-B14F-4D97-AF65-F5344CB8AC3E}">
        <p14:creationId xmlns:p14="http://schemas.microsoft.com/office/powerpoint/2010/main" val="8111073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5A361-B8CF-79DE-4A3F-9F00C5ED4F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61DA1A-EAEB-FC89-69BA-93D7197452C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E196530-43EA-043E-2D38-37DE641628A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E3F1559-EBA1-D92E-BB69-0592F68A6DA3}"/>
              </a:ext>
            </a:extLst>
          </p:cNvPr>
          <p:cNvSpPr>
            <a:spLocks noGrp="1"/>
          </p:cNvSpPr>
          <p:nvPr>
            <p:ph type="dt" sz="half" idx="10"/>
          </p:nvPr>
        </p:nvSpPr>
        <p:spPr/>
        <p:txBody>
          <a:bodyPr/>
          <a:lstStyle/>
          <a:p>
            <a:fld id="{43D412FD-A79C-D34A-8741-2F7A3E5235D9}" type="datetimeFigureOut">
              <a:rPr lang="en-US" smtClean="0"/>
              <a:t>11/6/2024</a:t>
            </a:fld>
            <a:endParaRPr lang="en-US"/>
          </a:p>
        </p:txBody>
      </p:sp>
      <p:sp>
        <p:nvSpPr>
          <p:cNvPr id="6" name="Footer Placeholder 5">
            <a:extLst>
              <a:ext uri="{FF2B5EF4-FFF2-40B4-BE49-F238E27FC236}">
                <a16:creationId xmlns:a16="http://schemas.microsoft.com/office/drawing/2014/main" id="{37540A04-BC80-70BB-7986-6137174B66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46D992-B71E-5F46-B696-7AA8835CD717}"/>
              </a:ext>
            </a:extLst>
          </p:cNvPr>
          <p:cNvSpPr>
            <a:spLocks noGrp="1"/>
          </p:cNvSpPr>
          <p:nvPr>
            <p:ph type="sldNum" sz="quarter" idx="12"/>
          </p:nvPr>
        </p:nvSpPr>
        <p:spPr/>
        <p:txBody>
          <a:bodyPr/>
          <a:lstStyle/>
          <a:p>
            <a:fld id="{B07AC783-21CD-CE4C-BED4-1DAA9480FDD0}" type="slidenum">
              <a:rPr lang="en-US" smtClean="0"/>
              <a:t>‹#›</a:t>
            </a:fld>
            <a:endParaRPr lang="en-US"/>
          </a:p>
        </p:txBody>
      </p:sp>
    </p:spTree>
    <p:extLst>
      <p:ext uri="{BB962C8B-B14F-4D97-AF65-F5344CB8AC3E}">
        <p14:creationId xmlns:p14="http://schemas.microsoft.com/office/powerpoint/2010/main" val="1362640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308D4-A2BD-583D-6C80-BA5AC9418DC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EB334EF-9DF4-F139-3E86-0CE5443F222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994404F-0DAD-0235-92DD-CFA9FB596AF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BED9B04-788B-5BAC-510F-63BAFEEF666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1CD0F7A-6047-E4F1-A44B-BC08EC8277F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1B73538-497B-8ABE-5673-F5814B1F572D}"/>
              </a:ext>
            </a:extLst>
          </p:cNvPr>
          <p:cNvSpPr>
            <a:spLocks noGrp="1"/>
          </p:cNvSpPr>
          <p:nvPr>
            <p:ph type="dt" sz="half" idx="10"/>
          </p:nvPr>
        </p:nvSpPr>
        <p:spPr/>
        <p:txBody>
          <a:bodyPr/>
          <a:lstStyle/>
          <a:p>
            <a:fld id="{43D412FD-A79C-D34A-8741-2F7A3E5235D9}" type="datetimeFigureOut">
              <a:rPr lang="en-US" smtClean="0"/>
              <a:t>11/6/2024</a:t>
            </a:fld>
            <a:endParaRPr lang="en-US"/>
          </a:p>
        </p:txBody>
      </p:sp>
      <p:sp>
        <p:nvSpPr>
          <p:cNvPr id="8" name="Footer Placeholder 7">
            <a:extLst>
              <a:ext uri="{FF2B5EF4-FFF2-40B4-BE49-F238E27FC236}">
                <a16:creationId xmlns:a16="http://schemas.microsoft.com/office/drawing/2014/main" id="{262FA2A0-846F-8D94-7467-1127FE1CB84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48139F7-123B-0D90-A2C1-5A5DB581CAAE}"/>
              </a:ext>
            </a:extLst>
          </p:cNvPr>
          <p:cNvSpPr>
            <a:spLocks noGrp="1"/>
          </p:cNvSpPr>
          <p:nvPr>
            <p:ph type="sldNum" sz="quarter" idx="12"/>
          </p:nvPr>
        </p:nvSpPr>
        <p:spPr/>
        <p:txBody>
          <a:bodyPr/>
          <a:lstStyle/>
          <a:p>
            <a:fld id="{B07AC783-21CD-CE4C-BED4-1DAA9480FDD0}" type="slidenum">
              <a:rPr lang="en-US" smtClean="0"/>
              <a:t>‹#›</a:t>
            </a:fld>
            <a:endParaRPr lang="en-US"/>
          </a:p>
        </p:txBody>
      </p:sp>
    </p:spTree>
    <p:extLst>
      <p:ext uri="{BB962C8B-B14F-4D97-AF65-F5344CB8AC3E}">
        <p14:creationId xmlns:p14="http://schemas.microsoft.com/office/powerpoint/2010/main" val="37952919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7D967-FA79-3054-78A8-A31D82F0065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143E737-1446-B532-7034-FCDF963D2102}"/>
              </a:ext>
            </a:extLst>
          </p:cNvPr>
          <p:cNvSpPr>
            <a:spLocks noGrp="1"/>
          </p:cNvSpPr>
          <p:nvPr>
            <p:ph type="dt" sz="half" idx="10"/>
          </p:nvPr>
        </p:nvSpPr>
        <p:spPr/>
        <p:txBody>
          <a:bodyPr/>
          <a:lstStyle/>
          <a:p>
            <a:fld id="{43D412FD-A79C-D34A-8741-2F7A3E5235D9}" type="datetimeFigureOut">
              <a:rPr lang="en-US" smtClean="0"/>
              <a:t>11/6/2024</a:t>
            </a:fld>
            <a:endParaRPr lang="en-US"/>
          </a:p>
        </p:txBody>
      </p:sp>
      <p:sp>
        <p:nvSpPr>
          <p:cNvPr id="4" name="Footer Placeholder 3">
            <a:extLst>
              <a:ext uri="{FF2B5EF4-FFF2-40B4-BE49-F238E27FC236}">
                <a16:creationId xmlns:a16="http://schemas.microsoft.com/office/drawing/2014/main" id="{D15AD3FF-A56D-AF85-7D1E-3BB55E22A2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F8D1705-50FE-E3CD-89D7-B3C59E4A7752}"/>
              </a:ext>
            </a:extLst>
          </p:cNvPr>
          <p:cNvSpPr>
            <a:spLocks noGrp="1"/>
          </p:cNvSpPr>
          <p:nvPr>
            <p:ph type="sldNum" sz="quarter" idx="12"/>
          </p:nvPr>
        </p:nvSpPr>
        <p:spPr/>
        <p:txBody>
          <a:bodyPr/>
          <a:lstStyle/>
          <a:p>
            <a:fld id="{B07AC783-21CD-CE4C-BED4-1DAA9480FDD0}" type="slidenum">
              <a:rPr lang="en-US" smtClean="0"/>
              <a:t>‹#›</a:t>
            </a:fld>
            <a:endParaRPr lang="en-US"/>
          </a:p>
        </p:txBody>
      </p:sp>
    </p:spTree>
    <p:extLst>
      <p:ext uri="{BB962C8B-B14F-4D97-AF65-F5344CB8AC3E}">
        <p14:creationId xmlns:p14="http://schemas.microsoft.com/office/powerpoint/2010/main" val="2359260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F1EC76-22A1-4E19-5925-7E9F6208B798}"/>
              </a:ext>
            </a:extLst>
          </p:cNvPr>
          <p:cNvSpPr>
            <a:spLocks noGrp="1"/>
          </p:cNvSpPr>
          <p:nvPr>
            <p:ph type="dt" sz="half" idx="10"/>
          </p:nvPr>
        </p:nvSpPr>
        <p:spPr/>
        <p:txBody>
          <a:bodyPr/>
          <a:lstStyle/>
          <a:p>
            <a:fld id="{43D412FD-A79C-D34A-8741-2F7A3E5235D9}" type="datetimeFigureOut">
              <a:rPr lang="en-US" smtClean="0"/>
              <a:t>11/6/2024</a:t>
            </a:fld>
            <a:endParaRPr lang="en-US"/>
          </a:p>
        </p:txBody>
      </p:sp>
      <p:sp>
        <p:nvSpPr>
          <p:cNvPr id="3" name="Footer Placeholder 2">
            <a:extLst>
              <a:ext uri="{FF2B5EF4-FFF2-40B4-BE49-F238E27FC236}">
                <a16:creationId xmlns:a16="http://schemas.microsoft.com/office/drawing/2014/main" id="{15251E15-65AB-F752-6FF1-807F9C6A187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2E85A04-D606-832D-C31B-F82757146C53}"/>
              </a:ext>
            </a:extLst>
          </p:cNvPr>
          <p:cNvSpPr>
            <a:spLocks noGrp="1"/>
          </p:cNvSpPr>
          <p:nvPr>
            <p:ph type="sldNum" sz="quarter" idx="12"/>
          </p:nvPr>
        </p:nvSpPr>
        <p:spPr/>
        <p:txBody>
          <a:bodyPr/>
          <a:lstStyle/>
          <a:p>
            <a:fld id="{B07AC783-21CD-CE4C-BED4-1DAA9480FDD0}" type="slidenum">
              <a:rPr lang="en-US" smtClean="0"/>
              <a:t>‹#›</a:t>
            </a:fld>
            <a:endParaRPr lang="en-US"/>
          </a:p>
        </p:txBody>
      </p:sp>
    </p:spTree>
    <p:extLst>
      <p:ext uri="{BB962C8B-B14F-4D97-AF65-F5344CB8AC3E}">
        <p14:creationId xmlns:p14="http://schemas.microsoft.com/office/powerpoint/2010/main" val="2037988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AD89F-730F-990E-24E6-4A93AAFF99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3B412C9-EE32-1FFC-DFBA-4D26D24B17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46F94DF-BB34-C50E-01D3-A8FF82EC61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C2C210-8C7B-84E2-B474-087EA5DBC046}"/>
              </a:ext>
            </a:extLst>
          </p:cNvPr>
          <p:cNvSpPr>
            <a:spLocks noGrp="1"/>
          </p:cNvSpPr>
          <p:nvPr>
            <p:ph type="dt" sz="half" idx="10"/>
          </p:nvPr>
        </p:nvSpPr>
        <p:spPr/>
        <p:txBody>
          <a:bodyPr/>
          <a:lstStyle/>
          <a:p>
            <a:fld id="{43D412FD-A79C-D34A-8741-2F7A3E5235D9}" type="datetimeFigureOut">
              <a:rPr lang="en-US" smtClean="0"/>
              <a:t>11/6/2024</a:t>
            </a:fld>
            <a:endParaRPr lang="en-US"/>
          </a:p>
        </p:txBody>
      </p:sp>
      <p:sp>
        <p:nvSpPr>
          <p:cNvPr id="6" name="Footer Placeholder 5">
            <a:extLst>
              <a:ext uri="{FF2B5EF4-FFF2-40B4-BE49-F238E27FC236}">
                <a16:creationId xmlns:a16="http://schemas.microsoft.com/office/drawing/2014/main" id="{CD0C694B-C39E-78C6-20FD-309497A21B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60D681-8A5D-1A98-82E4-1677DD574B29}"/>
              </a:ext>
            </a:extLst>
          </p:cNvPr>
          <p:cNvSpPr>
            <a:spLocks noGrp="1"/>
          </p:cNvSpPr>
          <p:nvPr>
            <p:ph type="sldNum" sz="quarter" idx="12"/>
          </p:nvPr>
        </p:nvSpPr>
        <p:spPr/>
        <p:txBody>
          <a:bodyPr/>
          <a:lstStyle/>
          <a:p>
            <a:fld id="{B07AC783-21CD-CE4C-BED4-1DAA9480FDD0}" type="slidenum">
              <a:rPr lang="en-US" smtClean="0"/>
              <a:t>‹#›</a:t>
            </a:fld>
            <a:endParaRPr lang="en-US"/>
          </a:p>
        </p:txBody>
      </p:sp>
    </p:spTree>
    <p:extLst>
      <p:ext uri="{BB962C8B-B14F-4D97-AF65-F5344CB8AC3E}">
        <p14:creationId xmlns:p14="http://schemas.microsoft.com/office/powerpoint/2010/main" val="1390126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1C3FA-3287-E2A3-B35C-307DA21948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4BA3FE8-BF70-8BB7-CF20-9472EB124E2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457251E-8B94-29E0-33E1-2C7F93961B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D1CE3B5-5815-2338-3FB3-FFF0BE487199}"/>
              </a:ext>
            </a:extLst>
          </p:cNvPr>
          <p:cNvSpPr>
            <a:spLocks noGrp="1"/>
          </p:cNvSpPr>
          <p:nvPr>
            <p:ph type="dt" sz="half" idx="10"/>
          </p:nvPr>
        </p:nvSpPr>
        <p:spPr/>
        <p:txBody>
          <a:bodyPr/>
          <a:lstStyle/>
          <a:p>
            <a:fld id="{43D412FD-A79C-D34A-8741-2F7A3E5235D9}" type="datetimeFigureOut">
              <a:rPr lang="en-US" smtClean="0"/>
              <a:t>11/6/2024</a:t>
            </a:fld>
            <a:endParaRPr lang="en-US"/>
          </a:p>
        </p:txBody>
      </p:sp>
      <p:sp>
        <p:nvSpPr>
          <p:cNvPr id="6" name="Footer Placeholder 5">
            <a:extLst>
              <a:ext uri="{FF2B5EF4-FFF2-40B4-BE49-F238E27FC236}">
                <a16:creationId xmlns:a16="http://schemas.microsoft.com/office/drawing/2014/main" id="{17B07BD3-64BF-5C28-69BB-031266837F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69420F-DF6D-53C1-EA78-A6B9E38924CB}"/>
              </a:ext>
            </a:extLst>
          </p:cNvPr>
          <p:cNvSpPr>
            <a:spLocks noGrp="1"/>
          </p:cNvSpPr>
          <p:nvPr>
            <p:ph type="sldNum" sz="quarter" idx="12"/>
          </p:nvPr>
        </p:nvSpPr>
        <p:spPr/>
        <p:txBody>
          <a:bodyPr/>
          <a:lstStyle/>
          <a:p>
            <a:fld id="{B07AC783-21CD-CE4C-BED4-1DAA9480FDD0}" type="slidenum">
              <a:rPr lang="en-US" smtClean="0"/>
              <a:t>‹#›</a:t>
            </a:fld>
            <a:endParaRPr lang="en-US"/>
          </a:p>
        </p:txBody>
      </p:sp>
    </p:spTree>
    <p:extLst>
      <p:ext uri="{BB962C8B-B14F-4D97-AF65-F5344CB8AC3E}">
        <p14:creationId xmlns:p14="http://schemas.microsoft.com/office/powerpoint/2010/main" val="1497022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8EECD9-2286-CF7E-9CB0-1DFEDFA22E6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7499965-A2A5-A0E4-7566-0ACD9A650A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549907-6873-EC19-1C37-6109E46B3C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3D412FD-A79C-D34A-8741-2F7A3E5235D9}" type="datetimeFigureOut">
              <a:rPr lang="en-US" smtClean="0"/>
              <a:t>11/6/2024</a:t>
            </a:fld>
            <a:endParaRPr lang="en-US"/>
          </a:p>
        </p:txBody>
      </p:sp>
      <p:sp>
        <p:nvSpPr>
          <p:cNvPr id="5" name="Footer Placeholder 4">
            <a:extLst>
              <a:ext uri="{FF2B5EF4-FFF2-40B4-BE49-F238E27FC236}">
                <a16:creationId xmlns:a16="http://schemas.microsoft.com/office/drawing/2014/main" id="{DBAC45D9-85D6-85B2-F889-5D6C1370B4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98BBA3D-A18F-6410-3256-5A0D715813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07AC783-21CD-CE4C-BED4-1DAA9480FDD0}" type="slidenum">
              <a:rPr lang="en-US" smtClean="0"/>
              <a:t>‹#›</a:t>
            </a:fld>
            <a:endParaRPr lang="en-US"/>
          </a:p>
        </p:txBody>
      </p:sp>
    </p:spTree>
    <p:extLst>
      <p:ext uri="{BB962C8B-B14F-4D97-AF65-F5344CB8AC3E}">
        <p14:creationId xmlns:p14="http://schemas.microsoft.com/office/powerpoint/2010/main" val="6111057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E1106-0B44-4B35-7E35-2158A335A907}"/>
              </a:ext>
            </a:extLst>
          </p:cNvPr>
          <p:cNvSpPr>
            <a:spLocks noGrp="1"/>
          </p:cNvSpPr>
          <p:nvPr>
            <p:ph type="title"/>
          </p:nvPr>
        </p:nvSpPr>
        <p:spPr>
          <a:xfrm>
            <a:off x="506896" y="348674"/>
            <a:ext cx="10515600" cy="1325563"/>
          </a:xfrm>
        </p:spPr>
        <p:txBody>
          <a:bodyPr/>
          <a:lstStyle/>
          <a:p>
            <a:r>
              <a:rPr lang="en-US" dirty="0"/>
              <a:t>Bayesian Optimization</a:t>
            </a:r>
          </a:p>
        </p:txBody>
      </p:sp>
      <p:pic>
        <p:nvPicPr>
          <p:cNvPr id="9" name="Content Placeholder 8">
            <a:extLst>
              <a:ext uri="{FF2B5EF4-FFF2-40B4-BE49-F238E27FC236}">
                <a16:creationId xmlns:a16="http://schemas.microsoft.com/office/drawing/2014/main" id="{FD704526-A262-4271-4B2B-D27B8B9324DB}"/>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861391" y="-627492"/>
            <a:ext cx="15744964" cy="8856542"/>
          </a:xfrm>
        </p:spPr>
      </p:pic>
      <p:sp>
        <p:nvSpPr>
          <p:cNvPr id="11" name="TextBox 10">
            <a:extLst>
              <a:ext uri="{FF2B5EF4-FFF2-40B4-BE49-F238E27FC236}">
                <a16:creationId xmlns:a16="http://schemas.microsoft.com/office/drawing/2014/main" id="{8AAC314F-927A-7B2F-4670-33957E8B9A78}"/>
              </a:ext>
            </a:extLst>
          </p:cNvPr>
          <p:cNvSpPr txBox="1"/>
          <p:nvPr/>
        </p:nvSpPr>
        <p:spPr>
          <a:xfrm>
            <a:off x="1078569" y="3800779"/>
            <a:ext cx="5169831" cy="646331"/>
          </a:xfrm>
          <a:prstGeom prst="rect">
            <a:avLst/>
          </a:prstGeom>
          <a:noFill/>
        </p:spPr>
        <p:txBody>
          <a:bodyPr wrap="square">
            <a:spAutoFit/>
          </a:bodyPr>
          <a:lstStyle/>
          <a:p>
            <a:r>
              <a:rPr lang="en-US" b="0" i="0" dirty="0">
                <a:solidFill>
                  <a:srgbClr val="222731"/>
                </a:solidFill>
                <a:effectLst/>
                <a:latin typeface="Inter"/>
              </a:rPr>
              <a:t>When we fit a model, we rely on finding the minimum of the associated cost function.</a:t>
            </a:r>
            <a:endParaRPr lang="en-US" dirty="0"/>
          </a:p>
        </p:txBody>
      </p:sp>
    </p:spTree>
    <p:extLst>
      <p:ext uri="{BB962C8B-B14F-4D97-AF65-F5344CB8AC3E}">
        <p14:creationId xmlns:p14="http://schemas.microsoft.com/office/powerpoint/2010/main" val="34647735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534AC-179C-1A05-6B9F-83343D3CCFD8}"/>
              </a:ext>
            </a:extLst>
          </p:cNvPr>
          <p:cNvSpPr>
            <a:spLocks noGrp="1"/>
          </p:cNvSpPr>
          <p:nvPr>
            <p:ph type="title"/>
          </p:nvPr>
        </p:nvSpPr>
        <p:spPr>
          <a:xfrm>
            <a:off x="1173024" y="410817"/>
            <a:ext cx="10515600" cy="1325563"/>
          </a:xfrm>
        </p:spPr>
        <p:txBody>
          <a:bodyPr/>
          <a:lstStyle/>
          <a:p>
            <a:r>
              <a:rPr lang="en-US" dirty="0"/>
              <a:t>Grid Search</a:t>
            </a:r>
            <a:br>
              <a:rPr lang="en-US" dirty="0"/>
            </a:br>
            <a:endParaRPr lang="en-US" dirty="0"/>
          </a:p>
        </p:txBody>
      </p:sp>
      <p:pic>
        <p:nvPicPr>
          <p:cNvPr id="8" name="Picture 7">
            <a:extLst>
              <a:ext uri="{FF2B5EF4-FFF2-40B4-BE49-F238E27FC236}">
                <a16:creationId xmlns:a16="http://schemas.microsoft.com/office/drawing/2014/main" id="{330CD5A7-54DD-3885-0779-13BBCC38DBA8}"/>
              </a:ext>
            </a:extLst>
          </p:cNvPr>
          <p:cNvPicPr>
            <a:picLocks noChangeAspect="1"/>
          </p:cNvPicPr>
          <p:nvPr/>
        </p:nvPicPr>
        <p:blipFill>
          <a:blip r:embed="rId2"/>
          <a:stretch>
            <a:fillRect/>
          </a:stretch>
        </p:blipFill>
        <p:spPr>
          <a:xfrm>
            <a:off x="0" y="165035"/>
            <a:ext cx="1173024" cy="1069216"/>
          </a:xfrm>
          <a:prstGeom prst="rect">
            <a:avLst/>
          </a:prstGeom>
        </p:spPr>
      </p:pic>
      <p:pic>
        <p:nvPicPr>
          <p:cNvPr id="9" name="Picture 8">
            <a:extLst>
              <a:ext uri="{FF2B5EF4-FFF2-40B4-BE49-F238E27FC236}">
                <a16:creationId xmlns:a16="http://schemas.microsoft.com/office/drawing/2014/main" id="{602970D0-6976-4C43-4821-14E58D4AFC1F}"/>
              </a:ext>
            </a:extLst>
          </p:cNvPr>
          <p:cNvPicPr>
            <a:picLocks noChangeAspect="1"/>
          </p:cNvPicPr>
          <p:nvPr/>
        </p:nvPicPr>
        <p:blipFill>
          <a:blip r:embed="rId3"/>
          <a:stretch>
            <a:fillRect/>
          </a:stretch>
        </p:blipFill>
        <p:spPr>
          <a:xfrm>
            <a:off x="4815612" y="2899318"/>
            <a:ext cx="6937513" cy="3734521"/>
          </a:xfrm>
          <a:prstGeom prst="rect">
            <a:avLst/>
          </a:prstGeom>
        </p:spPr>
      </p:pic>
      <p:sp>
        <p:nvSpPr>
          <p:cNvPr id="11" name="TextBox 10">
            <a:extLst>
              <a:ext uri="{FF2B5EF4-FFF2-40B4-BE49-F238E27FC236}">
                <a16:creationId xmlns:a16="http://schemas.microsoft.com/office/drawing/2014/main" id="{6992B4F9-A517-64B8-DA17-9544FECF09E1}"/>
              </a:ext>
            </a:extLst>
          </p:cNvPr>
          <p:cNvSpPr txBox="1"/>
          <p:nvPr/>
        </p:nvSpPr>
        <p:spPr>
          <a:xfrm>
            <a:off x="438875" y="1694543"/>
            <a:ext cx="11314250" cy="646331"/>
          </a:xfrm>
          <a:prstGeom prst="rect">
            <a:avLst/>
          </a:prstGeom>
          <a:noFill/>
        </p:spPr>
        <p:txBody>
          <a:bodyPr wrap="square">
            <a:spAutoFit/>
          </a:bodyPr>
          <a:lstStyle/>
          <a:p>
            <a:r>
              <a:rPr lang="en-US" dirty="0">
                <a:effectLst/>
                <a:latin typeface="Helvetica Neue" panose="02000503000000020004" pitchFamily="2" charset="0"/>
              </a:rPr>
              <a:t>Grid Search is a straightforward method where you divide each parameter’s possible values into discrete points, forming a grid.</a:t>
            </a:r>
          </a:p>
        </p:txBody>
      </p:sp>
      <p:sp>
        <p:nvSpPr>
          <p:cNvPr id="13" name="TextBox 12">
            <a:extLst>
              <a:ext uri="{FF2B5EF4-FFF2-40B4-BE49-F238E27FC236}">
                <a16:creationId xmlns:a16="http://schemas.microsoft.com/office/drawing/2014/main" id="{73D76674-2076-7D42-2A8B-29BC69304080}"/>
              </a:ext>
            </a:extLst>
          </p:cNvPr>
          <p:cNvSpPr txBox="1"/>
          <p:nvPr/>
        </p:nvSpPr>
        <p:spPr>
          <a:xfrm>
            <a:off x="374374" y="3447499"/>
            <a:ext cx="3922644" cy="1477328"/>
          </a:xfrm>
          <a:prstGeom prst="rect">
            <a:avLst/>
          </a:prstGeom>
          <a:noFill/>
        </p:spPr>
        <p:txBody>
          <a:bodyPr wrap="square">
            <a:spAutoFit/>
          </a:bodyPr>
          <a:lstStyle/>
          <a:p>
            <a:r>
              <a:rPr lang="en-US" b="0" i="0" dirty="0">
                <a:solidFill>
                  <a:srgbClr val="222731"/>
                </a:solidFill>
                <a:effectLst/>
                <a:latin typeface="Inter"/>
              </a:rPr>
              <a:t>This is simple and easily parallelizable but suffers from the curse of dimensionality; the size of the grid grows exponentially in the number of dimensions.</a:t>
            </a:r>
            <a:endParaRPr lang="en-US" dirty="0"/>
          </a:p>
        </p:txBody>
      </p:sp>
      <p:pic>
        <p:nvPicPr>
          <p:cNvPr id="14" name="Picture 13">
            <a:extLst>
              <a:ext uri="{FF2B5EF4-FFF2-40B4-BE49-F238E27FC236}">
                <a16:creationId xmlns:a16="http://schemas.microsoft.com/office/drawing/2014/main" id="{49FEC0B1-F9F1-31AC-44C0-C64767806BF6}"/>
              </a:ext>
            </a:extLst>
          </p:cNvPr>
          <p:cNvPicPr>
            <a:picLocks noChangeAspect="1"/>
          </p:cNvPicPr>
          <p:nvPr/>
        </p:nvPicPr>
        <p:blipFill>
          <a:blip r:embed="rId4"/>
          <a:stretch>
            <a:fillRect/>
          </a:stretch>
        </p:blipFill>
        <p:spPr>
          <a:xfrm>
            <a:off x="10639562" y="5963045"/>
            <a:ext cx="889829" cy="670794"/>
          </a:xfrm>
          <a:prstGeom prst="rect">
            <a:avLst/>
          </a:prstGeom>
        </p:spPr>
      </p:pic>
      <p:sp>
        <p:nvSpPr>
          <p:cNvPr id="4" name="TextBox 3">
            <a:extLst>
              <a:ext uri="{FF2B5EF4-FFF2-40B4-BE49-F238E27FC236}">
                <a16:creationId xmlns:a16="http://schemas.microsoft.com/office/drawing/2014/main" id="{7E848897-4352-D271-B3F5-33A169CFE631}"/>
              </a:ext>
            </a:extLst>
          </p:cNvPr>
          <p:cNvSpPr txBox="1"/>
          <p:nvPr/>
        </p:nvSpPr>
        <p:spPr>
          <a:xfrm>
            <a:off x="374374" y="590620"/>
            <a:ext cx="6096000" cy="369332"/>
          </a:xfrm>
          <a:prstGeom prst="rect">
            <a:avLst/>
          </a:prstGeom>
          <a:noFill/>
        </p:spPr>
        <p:txBody>
          <a:bodyPr wrap="square">
            <a:spAutoFit/>
          </a:bodyPr>
          <a:lstStyle/>
          <a:p>
            <a:r>
              <a:rPr lang="en-US" b="0" i="0" dirty="0">
                <a:solidFill>
                  <a:srgbClr val="222731"/>
                </a:solidFill>
                <a:effectLst/>
                <a:latin typeface="Inter"/>
              </a:rPr>
              <a:t>x</a:t>
            </a:r>
            <a:endParaRPr lang="en-US" dirty="0"/>
          </a:p>
        </p:txBody>
      </p:sp>
    </p:spTree>
    <p:extLst>
      <p:ext uri="{BB962C8B-B14F-4D97-AF65-F5344CB8AC3E}">
        <p14:creationId xmlns:p14="http://schemas.microsoft.com/office/powerpoint/2010/main" val="29467167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43D7D-CCE3-494C-12BD-5D65847049BB}"/>
              </a:ext>
            </a:extLst>
          </p:cNvPr>
          <p:cNvSpPr>
            <a:spLocks noGrp="1"/>
          </p:cNvSpPr>
          <p:nvPr>
            <p:ph type="title"/>
          </p:nvPr>
        </p:nvSpPr>
        <p:spPr>
          <a:xfrm>
            <a:off x="215348" y="18255"/>
            <a:ext cx="10515600" cy="1325563"/>
          </a:xfrm>
        </p:spPr>
        <p:txBody>
          <a:bodyPr/>
          <a:lstStyle/>
          <a:p>
            <a:r>
              <a:rPr lang="en-US" dirty="0"/>
              <a:t>Random Search</a:t>
            </a:r>
          </a:p>
        </p:txBody>
      </p:sp>
      <p:sp>
        <p:nvSpPr>
          <p:cNvPr id="3" name="Content Placeholder 2">
            <a:extLst>
              <a:ext uri="{FF2B5EF4-FFF2-40B4-BE49-F238E27FC236}">
                <a16:creationId xmlns:a16="http://schemas.microsoft.com/office/drawing/2014/main" id="{E97DA09C-72A4-2D36-5019-0A09DE4132EE}"/>
              </a:ext>
            </a:extLst>
          </p:cNvPr>
          <p:cNvSpPr>
            <a:spLocks noGrp="1"/>
          </p:cNvSpPr>
          <p:nvPr>
            <p:ph idx="1"/>
          </p:nvPr>
        </p:nvSpPr>
        <p:spPr>
          <a:xfrm>
            <a:off x="238672" y="923617"/>
            <a:ext cx="11976652" cy="4351338"/>
          </a:xfrm>
        </p:spPr>
        <p:txBody>
          <a:bodyPr>
            <a:normAutofit/>
          </a:bodyPr>
          <a:lstStyle/>
          <a:p>
            <a:pPr marL="0" indent="0">
              <a:buNone/>
            </a:pPr>
            <a:r>
              <a:rPr lang="en-US" sz="1400" b="0" i="0" dirty="0">
                <a:solidFill>
                  <a:srgbClr val="222731"/>
                </a:solidFill>
                <a:effectLst/>
                <a:latin typeface="Inter"/>
              </a:rPr>
              <a:t>Another strategy is to specify probability distributions for each dimension of </a:t>
            </a:r>
            <a:r>
              <a:rPr lang="en-US" sz="1400" dirty="0"/>
              <a:t>x</a:t>
            </a:r>
            <a:r>
              <a:rPr lang="en-US" sz="1400" b="0" i="0" dirty="0">
                <a:solidFill>
                  <a:srgbClr val="222731"/>
                </a:solidFill>
                <a:effectLst/>
                <a:latin typeface="Inter"/>
              </a:rPr>
              <a:t> and then randomly sample from these distributions </a:t>
            </a:r>
            <a:endParaRPr lang="en-US" sz="2000" b="0" i="0" dirty="0">
              <a:solidFill>
                <a:srgbClr val="222731"/>
              </a:solidFill>
              <a:effectLst/>
              <a:latin typeface="Inter"/>
            </a:endParaRPr>
          </a:p>
          <a:p>
            <a:pPr marL="0" indent="0">
              <a:buNone/>
            </a:pPr>
            <a:r>
              <a:rPr lang="en-US" sz="2000" b="0" i="0" dirty="0">
                <a:solidFill>
                  <a:srgbClr val="222731"/>
                </a:solidFill>
                <a:effectLst/>
                <a:latin typeface="Inter"/>
              </a:rPr>
              <a:t>This addresses </a:t>
            </a:r>
            <a:r>
              <a:rPr lang="en-US" sz="2000" dirty="0">
                <a:solidFill>
                  <a:srgbClr val="222731"/>
                </a:solidFill>
                <a:latin typeface="Inter"/>
              </a:rPr>
              <a:t>the </a:t>
            </a:r>
            <a:r>
              <a:rPr lang="en-US" sz="2000" b="0" i="0" dirty="0">
                <a:solidFill>
                  <a:srgbClr val="222731"/>
                </a:solidFill>
                <a:effectLst/>
                <a:latin typeface="Inter"/>
              </a:rPr>
              <a:t>inefficiency of grid search that occurs when one of the parameters has very little effect on the function output. Random search is also simple and parallelizable. However, if we are unlucky, we can may either (</a:t>
            </a:r>
            <a:r>
              <a:rPr lang="en-US" sz="2000" b="0" i="0" dirty="0" err="1">
                <a:solidFill>
                  <a:srgbClr val="222731"/>
                </a:solidFill>
                <a:effectLst/>
                <a:latin typeface="Inter"/>
              </a:rPr>
              <a:t>i</a:t>
            </a:r>
            <a:r>
              <a:rPr lang="en-US" sz="2000" b="0" i="0" dirty="0">
                <a:solidFill>
                  <a:srgbClr val="222731"/>
                </a:solidFill>
                <a:effectLst/>
                <a:latin typeface="Inter"/>
              </a:rPr>
              <a:t>) make many similar observations that provide redundant information, or (ii) never sample close to the global maximum.</a:t>
            </a:r>
            <a:endParaRPr lang="en-US" sz="2000" dirty="0"/>
          </a:p>
        </p:txBody>
      </p:sp>
      <p:pic>
        <p:nvPicPr>
          <p:cNvPr id="4" name="Content Placeholder 3">
            <a:extLst>
              <a:ext uri="{FF2B5EF4-FFF2-40B4-BE49-F238E27FC236}">
                <a16:creationId xmlns:a16="http://schemas.microsoft.com/office/drawing/2014/main" id="{62D950C8-69D8-0973-67A9-0F705022DDA1}"/>
              </a:ext>
            </a:extLst>
          </p:cNvPr>
          <p:cNvPicPr>
            <a:picLocks noChangeAspect="1"/>
          </p:cNvPicPr>
          <p:nvPr/>
        </p:nvPicPr>
        <p:blipFill>
          <a:blip r:embed="rId3"/>
          <a:stretch>
            <a:fillRect/>
          </a:stretch>
        </p:blipFill>
        <p:spPr>
          <a:xfrm>
            <a:off x="2785129" y="2396934"/>
            <a:ext cx="7128955" cy="4351338"/>
          </a:xfrm>
          <a:prstGeom prst="rect">
            <a:avLst/>
          </a:prstGeom>
        </p:spPr>
      </p:pic>
    </p:spTree>
    <p:extLst>
      <p:ext uri="{BB962C8B-B14F-4D97-AF65-F5344CB8AC3E}">
        <p14:creationId xmlns:p14="http://schemas.microsoft.com/office/powerpoint/2010/main" val="14684997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A8AF4-95FB-BB4B-3340-C707331FD69A}"/>
              </a:ext>
            </a:extLst>
          </p:cNvPr>
          <p:cNvSpPr>
            <a:spLocks noGrp="1"/>
          </p:cNvSpPr>
          <p:nvPr>
            <p:ph type="title"/>
          </p:nvPr>
        </p:nvSpPr>
        <p:spPr>
          <a:xfrm>
            <a:off x="175591" y="0"/>
            <a:ext cx="10515600" cy="1325563"/>
          </a:xfrm>
        </p:spPr>
        <p:txBody>
          <a:bodyPr/>
          <a:lstStyle/>
          <a:p>
            <a:r>
              <a:rPr lang="en-US" dirty="0"/>
              <a:t>Sequential search strategies</a:t>
            </a:r>
          </a:p>
        </p:txBody>
      </p:sp>
      <p:sp>
        <p:nvSpPr>
          <p:cNvPr id="6" name="Content Placeholder 5">
            <a:extLst>
              <a:ext uri="{FF2B5EF4-FFF2-40B4-BE49-F238E27FC236}">
                <a16:creationId xmlns:a16="http://schemas.microsoft.com/office/drawing/2014/main" id="{FAE52687-5E2E-D8D4-A801-ADE098CD812E}"/>
              </a:ext>
            </a:extLst>
          </p:cNvPr>
          <p:cNvSpPr>
            <a:spLocks noGrp="1"/>
          </p:cNvSpPr>
          <p:nvPr>
            <p:ph idx="1"/>
          </p:nvPr>
        </p:nvSpPr>
        <p:spPr>
          <a:xfrm>
            <a:off x="477794" y="2254425"/>
            <a:ext cx="4717058" cy="4351338"/>
          </a:xfrm>
        </p:spPr>
        <p:txBody>
          <a:bodyPr>
            <a:normAutofit/>
          </a:bodyPr>
          <a:lstStyle/>
          <a:p>
            <a:pPr marL="0" indent="0">
              <a:buNone/>
            </a:pPr>
            <a:r>
              <a:rPr lang="en-US" sz="2000" b="0" i="0" dirty="0">
                <a:solidFill>
                  <a:srgbClr val="222731"/>
                </a:solidFill>
                <a:effectLst/>
                <a:latin typeface="Inter"/>
              </a:rPr>
              <a:t>If the measurements are made sequentially then we could use the previous results to decide where it might be strategically best to sample next. One idea is that we could </a:t>
            </a:r>
            <a:r>
              <a:rPr lang="en-US" sz="2000" b="0" i="1" dirty="0">
                <a:solidFill>
                  <a:srgbClr val="222731"/>
                </a:solidFill>
                <a:effectLst/>
                <a:latin typeface="Inter"/>
              </a:rPr>
              <a:t>explore</a:t>
            </a:r>
            <a:r>
              <a:rPr lang="en-US" sz="2000" b="0" i="0" dirty="0">
                <a:solidFill>
                  <a:srgbClr val="222731"/>
                </a:solidFill>
                <a:effectLst/>
                <a:latin typeface="Inter"/>
              </a:rPr>
              <a:t> areas where there are few samples so that we are less likely to miss the global maximum entirely. Another approach could </a:t>
            </a:r>
            <a:r>
              <a:rPr lang="en-US" sz="2000" b="0" i="1" dirty="0">
                <a:solidFill>
                  <a:srgbClr val="222731"/>
                </a:solidFill>
                <a:effectLst/>
                <a:latin typeface="Inter"/>
              </a:rPr>
              <a:t>exploit</a:t>
            </a:r>
            <a:r>
              <a:rPr lang="en-US" sz="2000" b="0" i="0" dirty="0">
                <a:solidFill>
                  <a:srgbClr val="222731"/>
                </a:solidFill>
                <a:effectLst/>
                <a:latin typeface="Inter"/>
              </a:rPr>
              <a:t> what we have learned so far by sampling more in relatively promising areas. An optimal strategy would recognize that there is a trade-off.</a:t>
            </a:r>
            <a:endParaRPr lang="en-US" sz="2000" dirty="0"/>
          </a:p>
        </p:txBody>
      </p:sp>
      <p:pic>
        <p:nvPicPr>
          <p:cNvPr id="7" name="Picture 6">
            <a:extLst>
              <a:ext uri="{FF2B5EF4-FFF2-40B4-BE49-F238E27FC236}">
                <a16:creationId xmlns:a16="http://schemas.microsoft.com/office/drawing/2014/main" id="{785136EA-1912-B714-EC7E-B2EE68A96AF9}"/>
              </a:ext>
            </a:extLst>
          </p:cNvPr>
          <p:cNvPicPr>
            <a:picLocks noChangeAspect="1"/>
          </p:cNvPicPr>
          <p:nvPr/>
        </p:nvPicPr>
        <p:blipFill>
          <a:blip r:embed="rId2"/>
          <a:stretch>
            <a:fillRect/>
          </a:stretch>
        </p:blipFill>
        <p:spPr>
          <a:xfrm>
            <a:off x="5424004" y="2085322"/>
            <a:ext cx="6435976" cy="3871085"/>
          </a:xfrm>
          <a:prstGeom prst="rect">
            <a:avLst/>
          </a:prstGeom>
        </p:spPr>
      </p:pic>
      <p:sp>
        <p:nvSpPr>
          <p:cNvPr id="9" name="TextBox 8">
            <a:extLst>
              <a:ext uri="{FF2B5EF4-FFF2-40B4-BE49-F238E27FC236}">
                <a16:creationId xmlns:a16="http://schemas.microsoft.com/office/drawing/2014/main" id="{766B21DF-8B6F-79D2-855F-0783134CE03E}"/>
              </a:ext>
            </a:extLst>
          </p:cNvPr>
          <p:cNvSpPr txBox="1"/>
          <p:nvPr/>
        </p:nvSpPr>
        <p:spPr>
          <a:xfrm>
            <a:off x="332020" y="1140897"/>
            <a:ext cx="10515600" cy="369332"/>
          </a:xfrm>
          <a:prstGeom prst="rect">
            <a:avLst/>
          </a:prstGeom>
          <a:noFill/>
        </p:spPr>
        <p:txBody>
          <a:bodyPr wrap="square">
            <a:spAutoFit/>
          </a:bodyPr>
          <a:lstStyle/>
          <a:p>
            <a:pPr marL="0" indent="0">
              <a:buNone/>
            </a:pPr>
            <a:r>
              <a:rPr lang="en-US" b="0" i="0" dirty="0">
                <a:solidFill>
                  <a:srgbClr val="222731"/>
                </a:solidFill>
                <a:effectLst/>
                <a:latin typeface="Inter"/>
              </a:rPr>
              <a:t>Obvious deficiency of both grid and random search is that they do not consider previous measurements. </a:t>
            </a:r>
          </a:p>
        </p:txBody>
      </p:sp>
    </p:spTree>
    <p:extLst>
      <p:ext uri="{BB962C8B-B14F-4D97-AF65-F5344CB8AC3E}">
        <p14:creationId xmlns:p14="http://schemas.microsoft.com/office/powerpoint/2010/main" val="4262748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28816-2320-AC92-4BE6-B038AA5CC99F}"/>
              </a:ext>
            </a:extLst>
          </p:cNvPr>
          <p:cNvSpPr>
            <a:spLocks noGrp="1"/>
          </p:cNvSpPr>
          <p:nvPr>
            <p:ph type="title"/>
          </p:nvPr>
        </p:nvSpPr>
        <p:spPr/>
        <p:txBody>
          <a:bodyPr>
            <a:normAutofit fontScale="90000"/>
          </a:bodyPr>
          <a:lstStyle/>
          <a:p>
            <a:r>
              <a:rPr lang="en-US" dirty="0">
                <a:effectLst/>
                <a:latin typeface="Helvetica Neue" panose="02000503000000020004" pitchFamily="2" charset="0"/>
              </a:rPr>
              <a:t>Which one is better for the next sample? x1 or x2?</a:t>
            </a:r>
            <a:br>
              <a:rPr lang="en-US" dirty="0">
                <a:effectLst/>
                <a:latin typeface="Helvetica Neue" panose="02000503000000020004" pitchFamily="2" charset="0"/>
              </a:rPr>
            </a:br>
            <a:endParaRPr lang="en-US" dirty="0"/>
          </a:p>
        </p:txBody>
      </p:sp>
      <p:pic>
        <p:nvPicPr>
          <p:cNvPr id="4" name="Content Placeholder 3">
            <a:extLst>
              <a:ext uri="{FF2B5EF4-FFF2-40B4-BE49-F238E27FC236}">
                <a16:creationId xmlns:a16="http://schemas.microsoft.com/office/drawing/2014/main" id="{9F0D35DF-58D7-E8C6-0110-97E09ABFD6AE}"/>
              </a:ext>
            </a:extLst>
          </p:cNvPr>
          <p:cNvPicPr>
            <a:picLocks noGrp="1" noChangeAspect="1"/>
          </p:cNvPicPr>
          <p:nvPr>
            <p:ph idx="1"/>
          </p:nvPr>
        </p:nvPicPr>
        <p:blipFill>
          <a:blip r:embed="rId2"/>
          <a:stretch>
            <a:fillRect/>
          </a:stretch>
        </p:blipFill>
        <p:spPr>
          <a:xfrm>
            <a:off x="2499605" y="1212727"/>
            <a:ext cx="6714970" cy="5280148"/>
          </a:xfrm>
          <a:prstGeom prst="rect">
            <a:avLst/>
          </a:prstGeom>
        </p:spPr>
      </p:pic>
    </p:spTree>
    <p:extLst>
      <p:ext uri="{BB962C8B-B14F-4D97-AF65-F5344CB8AC3E}">
        <p14:creationId xmlns:p14="http://schemas.microsoft.com/office/powerpoint/2010/main" val="5955497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6583DA11-E8D5-4A06-9954-7AADF4994AD0}"/>
              </a:ext>
            </a:extLst>
          </p:cNvPr>
          <p:cNvPicPr>
            <a:picLocks noGrp="1" noChangeAspect="1"/>
          </p:cNvPicPr>
          <p:nvPr>
            <p:ph idx="1"/>
          </p:nvPr>
        </p:nvPicPr>
        <p:blipFill>
          <a:blip r:embed="rId2"/>
          <a:stretch>
            <a:fillRect/>
          </a:stretch>
        </p:blipFill>
        <p:spPr>
          <a:xfrm>
            <a:off x="1296181" y="609600"/>
            <a:ext cx="8090195" cy="5095140"/>
          </a:xfrm>
          <a:prstGeom prst="rect">
            <a:avLst/>
          </a:prstGeom>
        </p:spPr>
      </p:pic>
      <p:sp>
        <p:nvSpPr>
          <p:cNvPr id="6" name="TextBox 5">
            <a:extLst>
              <a:ext uri="{FF2B5EF4-FFF2-40B4-BE49-F238E27FC236}">
                <a16:creationId xmlns:a16="http://schemas.microsoft.com/office/drawing/2014/main" id="{350D2B43-08B3-5FBB-3767-E3B42434AA75}"/>
              </a:ext>
            </a:extLst>
          </p:cNvPr>
          <p:cNvSpPr txBox="1"/>
          <p:nvPr/>
        </p:nvSpPr>
        <p:spPr>
          <a:xfrm>
            <a:off x="410817" y="424934"/>
            <a:ext cx="6096000" cy="369332"/>
          </a:xfrm>
          <a:prstGeom prst="rect">
            <a:avLst/>
          </a:prstGeom>
          <a:noFill/>
        </p:spPr>
        <p:txBody>
          <a:bodyPr wrap="square">
            <a:spAutoFit/>
          </a:bodyPr>
          <a:lstStyle/>
          <a:p>
            <a:r>
              <a:rPr lang="en-US" dirty="0">
                <a:effectLst/>
                <a:latin typeface="Helvetica Neue" panose="02000503000000020004" pitchFamily="2" charset="0"/>
              </a:rPr>
              <a:t>Which one is better for the next sample? x1 or x2?</a:t>
            </a:r>
          </a:p>
        </p:txBody>
      </p:sp>
      <p:sp>
        <p:nvSpPr>
          <p:cNvPr id="8" name="TextBox 7">
            <a:extLst>
              <a:ext uri="{FF2B5EF4-FFF2-40B4-BE49-F238E27FC236}">
                <a16:creationId xmlns:a16="http://schemas.microsoft.com/office/drawing/2014/main" id="{B8481FD9-AC06-2932-2E1B-D066B6CFCC80}"/>
              </a:ext>
            </a:extLst>
          </p:cNvPr>
          <p:cNvSpPr txBox="1"/>
          <p:nvPr/>
        </p:nvSpPr>
        <p:spPr>
          <a:xfrm>
            <a:off x="410817" y="5861338"/>
            <a:ext cx="11482251" cy="923330"/>
          </a:xfrm>
          <a:prstGeom prst="rect">
            <a:avLst/>
          </a:prstGeom>
          <a:noFill/>
        </p:spPr>
        <p:txBody>
          <a:bodyPr wrap="square">
            <a:spAutoFit/>
          </a:bodyPr>
          <a:lstStyle/>
          <a:p>
            <a:r>
              <a:rPr lang="en-US" dirty="0">
                <a:effectLst/>
                <a:latin typeface="Helvetica Neue" panose="02000503000000020004" pitchFamily="2" charset="0"/>
              </a:rPr>
              <a:t> The best strategy depends on the underlying function (which we don’t know).</a:t>
            </a:r>
          </a:p>
          <a:p>
            <a:r>
              <a:rPr lang="en-US" dirty="0">
                <a:effectLst/>
                <a:latin typeface="Helvetica Neue" panose="02000503000000020004" pitchFamily="2" charset="0"/>
              </a:rPr>
              <a:t>x1 is a good place to sample because the function will probably return a high value here, and x2 is a good place to sample because the uncertainty here is very large.</a:t>
            </a:r>
          </a:p>
        </p:txBody>
      </p:sp>
    </p:spTree>
    <p:extLst>
      <p:ext uri="{BB962C8B-B14F-4D97-AF65-F5344CB8AC3E}">
        <p14:creationId xmlns:p14="http://schemas.microsoft.com/office/powerpoint/2010/main" val="12153210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BF3A9126-11F8-DB35-3AF7-56FA57F3DD11}"/>
              </a:ext>
            </a:extLst>
          </p:cNvPr>
          <p:cNvPicPr>
            <a:picLocks noGrp="1" noChangeAspect="1"/>
          </p:cNvPicPr>
          <p:nvPr>
            <p:ph idx="1"/>
          </p:nvPr>
        </p:nvPicPr>
        <p:blipFill>
          <a:blip r:embed="rId2"/>
          <a:stretch>
            <a:fillRect/>
          </a:stretch>
        </p:blipFill>
        <p:spPr>
          <a:xfrm>
            <a:off x="6687208" y="3584252"/>
            <a:ext cx="5412770" cy="3273748"/>
          </a:xfrm>
          <a:prstGeom prst="rect">
            <a:avLst/>
          </a:prstGeom>
        </p:spPr>
      </p:pic>
      <p:sp>
        <p:nvSpPr>
          <p:cNvPr id="6" name="TextBox 5">
            <a:extLst>
              <a:ext uri="{FF2B5EF4-FFF2-40B4-BE49-F238E27FC236}">
                <a16:creationId xmlns:a16="http://schemas.microsoft.com/office/drawing/2014/main" id="{4B02D67A-A12C-C3DB-125A-31EAC52313D6}"/>
              </a:ext>
            </a:extLst>
          </p:cNvPr>
          <p:cNvSpPr txBox="1"/>
          <p:nvPr/>
        </p:nvSpPr>
        <p:spPr>
          <a:xfrm>
            <a:off x="92022" y="140493"/>
            <a:ext cx="10933044" cy="5509200"/>
          </a:xfrm>
          <a:prstGeom prst="rect">
            <a:avLst/>
          </a:prstGeom>
          <a:noFill/>
        </p:spPr>
        <p:txBody>
          <a:bodyPr wrap="square">
            <a:spAutoFit/>
          </a:bodyPr>
          <a:lstStyle/>
          <a:p>
            <a:r>
              <a:rPr lang="en-US" sz="1600" b="1" dirty="0">
                <a:effectLst/>
                <a:latin typeface="Helvetica Neue" panose="02000503000000020004" pitchFamily="2" charset="0"/>
              </a:rPr>
              <a:t>imagine You’re Trying to Find the Best Recipe:</a:t>
            </a:r>
            <a:endParaRPr lang="en-US" sz="1600" dirty="0">
              <a:effectLst/>
              <a:latin typeface="Helvetica Neue" panose="02000503000000020004" pitchFamily="2" charset="0"/>
            </a:endParaRPr>
          </a:p>
          <a:p>
            <a:pPr>
              <a:buFont typeface="+mj-lt"/>
              <a:buAutoNum type="arabicPeriod"/>
            </a:pPr>
            <a:r>
              <a:rPr lang="en-US" sz="1600" b="1" dirty="0">
                <a:effectLst/>
                <a:latin typeface="Helvetica Neue" panose="02000503000000020004" pitchFamily="2" charset="0"/>
              </a:rPr>
              <a:t>Starting with a Guess (Prior):</a:t>
            </a:r>
            <a:endParaRPr lang="en-US" sz="1600" dirty="0">
              <a:effectLst/>
              <a:latin typeface="Helvetica Neue" panose="02000503000000020004" pitchFamily="2" charset="0"/>
            </a:endParaRPr>
          </a:p>
          <a:p>
            <a:pPr marL="742950" lvl="1" indent="-285750">
              <a:buFont typeface="Arial" panose="020B0604020202020204" pitchFamily="34" charset="0"/>
              <a:buChar char="•"/>
            </a:pPr>
            <a:r>
              <a:rPr lang="en-US" sz="1600" dirty="0">
                <a:effectLst/>
                <a:latin typeface="Helvetica Neue" panose="02000503000000020004" pitchFamily="2" charset="0"/>
              </a:rPr>
              <a:t>Imagine you want to make the best chocolate chip cookies, but you don’t know the best amounts of ingredients like flour, sugar, and butter.</a:t>
            </a:r>
          </a:p>
          <a:p>
            <a:pPr marL="742950" lvl="1" indent="-285750">
              <a:buFont typeface="Arial" panose="020B0604020202020204" pitchFamily="34" charset="0"/>
              <a:buChar char="•"/>
            </a:pPr>
            <a:r>
              <a:rPr lang="en-US" sz="1600" dirty="0">
                <a:effectLst/>
                <a:latin typeface="Helvetica Neue" panose="02000503000000020004" pitchFamily="2" charset="0"/>
              </a:rPr>
              <a:t>You start with a </a:t>
            </a:r>
            <a:r>
              <a:rPr lang="en-US" sz="1600" b="1" dirty="0">
                <a:effectLst/>
                <a:latin typeface="Helvetica Neue" panose="02000503000000020004" pitchFamily="2" charset="0"/>
              </a:rPr>
              <a:t>guess</a:t>
            </a:r>
            <a:r>
              <a:rPr lang="en-US" sz="1600" dirty="0">
                <a:effectLst/>
                <a:latin typeface="Helvetica Neue" panose="02000503000000020004" pitchFamily="2" charset="0"/>
              </a:rPr>
              <a:t> (this is called the “prior”). Your guess might be random or based on general knowledge (like a basic cookie recipe), but you’re not sure if it’s the best because you haven’t tried it yet. This guess represents a </a:t>
            </a:r>
            <a:r>
              <a:rPr lang="en-US" sz="1600" b="1" dirty="0">
                <a:effectLst/>
                <a:latin typeface="Helvetica Neue" panose="02000503000000020004" pitchFamily="2" charset="0"/>
              </a:rPr>
              <a:t>very uncertain starting point</a:t>
            </a:r>
            <a:r>
              <a:rPr lang="en-US" sz="1600" dirty="0">
                <a:effectLst/>
                <a:latin typeface="Helvetica Neue" panose="02000503000000020004" pitchFamily="2" charset="0"/>
              </a:rPr>
              <a:t> because you haven’t done any baking yet.</a:t>
            </a:r>
          </a:p>
          <a:p>
            <a:pPr>
              <a:buFont typeface="+mj-lt"/>
              <a:buAutoNum type="arabicPeriod"/>
            </a:pPr>
            <a:r>
              <a:rPr lang="en-US" sz="1600" b="1" dirty="0">
                <a:effectLst/>
                <a:latin typeface="Helvetica Neue" panose="02000503000000020004" pitchFamily="2" charset="0"/>
              </a:rPr>
              <a:t>Testing and Learning (Updating the Model):</a:t>
            </a:r>
            <a:endParaRPr lang="en-US" sz="1600" dirty="0">
              <a:effectLst/>
              <a:latin typeface="Helvetica Neue" panose="02000503000000020004" pitchFamily="2" charset="0"/>
            </a:endParaRPr>
          </a:p>
          <a:p>
            <a:pPr marL="742950" lvl="1" indent="-285750">
              <a:buFont typeface="Arial" panose="020B0604020202020204" pitchFamily="34" charset="0"/>
              <a:buChar char="•"/>
            </a:pPr>
            <a:r>
              <a:rPr lang="en-US" sz="1600" dirty="0">
                <a:effectLst/>
                <a:latin typeface="Helvetica Neue" panose="02000503000000020004" pitchFamily="2" charset="0"/>
              </a:rPr>
              <a:t>You bake a batch of cookies with your initial guess of ingredients and see how they taste. Based on this result, you now have some knowledge of how the recipe performs.</a:t>
            </a:r>
          </a:p>
          <a:p>
            <a:pPr marL="742950" lvl="1" indent="-285750">
              <a:buFont typeface="Arial" panose="020B0604020202020204" pitchFamily="34" charset="0"/>
              <a:buChar char="•"/>
            </a:pPr>
            <a:r>
              <a:rPr lang="en-US" sz="1600" dirty="0">
                <a:effectLst/>
                <a:latin typeface="Helvetica Neue" panose="02000503000000020004" pitchFamily="2" charset="0"/>
              </a:rPr>
              <a:t>This new information </a:t>
            </a:r>
            <a:r>
              <a:rPr lang="en-US" sz="1600" b="1" dirty="0">
                <a:effectLst/>
                <a:latin typeface="Helvetica Neue" panose="02000503000000020004" pitchFamily="2" charset="0"/>
              </a:rPr>
              <a:t>updates your understanding</a:t>
            </a:r>
            <a:r>
              <a:rPr lang="en-US" sz="1600" dirty="0">
                <a:effectLst/>
                <a:latin typeface="Helvetica Neue" panose="02000503000000020004" pitchFamily="2" charset="0"/>
              </a:rPr>
              <a:t> of the recipe—this updated understanding is called the “posterior.” It’s more accurate than your starting guess because it’s based on real feedback from tasting the cookies.</a:t>
            </a:r>
          </a:p>
          <a:p>
            <a:pPr>
              <a:buFont typeface="+mj-lt"/>
              <a:buAutoNum type="arabicPeriod"/>
            </a:pPr>
            <a:r>
              <a:rPr lang="en-US" sz="1600" b="1" dirty="0">
                <a:effectLst/>
                <a:latin typeface="Helvetica Neue" panose="02000503000000020004" pitchFamily="2" charset="0"/>
              </a:rPr>
              <a:t>Balancing Where to Test Next (Acquisition Function):</a:t>
            </a:r>
            <a:endParaRPr lang="en-US" sz="1600" dirty="0">
              <a:effectLst/>
              <a:latin typeface="Helvetica Neue" panose="02000503000000020004" pitchFamily="2" charset="0"/>
            </a:endParaRPr>
          </a:p>
          <a:p>
            <a:pPr marL="742950" lvl="1" indent="-285750">
              <a:buFont typeface="Arial" panose="020B0604020202020204" pitchFamily="34" charset="0"/>
              <a:buChar char="•"/>
            </a:pPr>
            <a:r>
              <a:rPr lang="en-US" sz="1600" dirty="0">
                <a:effectLst/>
                <a:latin typeface="Helvetica Neue" panose="02000503000000020004" pitchFamily="2" charset="0"/>
              </a:rPr>
              <a:t>Now, you have to decide: should you try something similar to your last batch because it was pretty good (this is called “exploitation”)? Or should you try a completely different combination of ingredients to see if you can discover something even better (“exploration”)?</a:t>
            </a:r>
          </a:p>
          <a:p>
            <a:pPr marL="742950" lvl="1" indent="-285750">
              <a:buFont typeface="Arial" panose="020B0604020202020204" pitchFamily="34" charset="0"/>
              <a:buChar char="•"/>
            </a:pPr>
            <a:r>
              <a:rPr lang="en-US" sz="1600" dirty="0">
                <a:effectLst/>
                <a:latin typeface="Helvetica Neue" panose="02000503000000020004" pitchFamily="2" charset="0"/>
              </a:rPr>
              <a:t>The </a:t>
            </a:r>
            <a:r>
              <a:rPr lang="en-US" sz="1600" b="1" dirty="0">
                <a:effectLst/>
                <a:latin typeface="Helvetica Neue" panose="02000503000000020004" pitchFamily="2" charset="0"/>
              </a:rPr>
              <a:t>acquisition function</a:t>
            </a:r>
            <a:r>
              <a:rPr lang="en-US" sz="1600" dirty="0">
                <a:effectLst/>
                <a:latin typeface="Helvetica Neue" panose="02000503000000020004" pitchFamily="2" charset="0"/>
              </a:rPr>
              <a:t> helps you decide. It tells you which recipe changes are worth trying next, balancing between tweaking what’s already good and experimenting with new ideas.</a:t>
            </a:r>
          </a:p>
          <a:p>
            <a:pPr>
              <a:buFont typeface="+mj-lt"/>
              <a:buAutoNum type="arabicPeriod"/>
            </a:pPr>
            <a:r>
              <a:rPr lang="en-US" sz="1600" b="1" dirty="0">
                <a:effectLst/>
                <a:latin typeface="Helvetica Neue" panose="02000503000000020004" pitchFamily="2" charset="0"/>
              </a:rPr>
              <a:t>Finding the Best Recipe Efficiently:</a:t>
            </a:r>
            <a:endParaRPr lang="en-US" sz="1600" dirty="0">
              <a:effectLst/>
              <a:latin typeface="Helvetica Neue" panose="02000503000000020004" pitchFamily="2" charset="0"/>
            </a:endParaRPr>
          </a:p>
          <a:p>
            <a:pPr marL="742950" lvl="1" indent="-285750">
              <a:buFont typeface="Arial" panose="020B0604020202020204" pitchFamily="34" charset="0"/>
              <a:buChar char="•"/>
            </a:pPr>
            <a:r>
              <a:rPr lang="en-US" sz="1600" dirty="0">
                <a:effectLst/>
                <a:latin typeface="Helvetica Neue" panose="02000503000000020004" pitchFamily="2" charset="0"/>
              </a:rPr>
              <a:t>Instead of just guessing randomly or trying every single combination, you’re making smart, informed decisions based on what you’ve learned so far. </a:t>
            </a:r>
          </a:p>
        </p:txBody>
      </p:sp>
    </p:spTree>
    <p:extLst>
      <p:ext uri="{BB962C8B-B14F-4D97-AF65-F5344CB8AC3E}">
        <p14:creationId xmlns:p14="http://schemas.microsoft.com/office/powerpoint/2010/main" val="23101995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B397A-8CE1-66DF-BC63-D71EE647C79E}"/>
              </a:ext>
            </a:extLst>
          </p:cNvPr>
          <p:cNvSpPr>
            <a:spLocks noGrp="1"/>
          </p:cNvSpPr>
          <p:nvPr>
            <p:ph type="title"/>
          </p:nvPr>
        </p:nvSpPr>
        <p:spPr>
          <a:xfrm>
            <a:off x="341812" y="-72232"/>
            <a:ext cx="10515600" cy="1325563"/>
          </a:xfrm>
        </p:spPr>
        <p:txBody>
          <a:bodyPr>
            <a:normAutofit/>
          </a:bodyPr>
          <a:lstStyle/>
          <a:p>
            <a:r>
              <a:rPr lang="en-US" sz="3600" b="0" i="0" dirty="0">
                <a:solidFill>
                  <a:srgbClr val="222731"/>
                </a:solidFill>
                <a:effectLst/>
                <a:latin typeface="Inter"/>
              </a:rPr>
              <a:t>Bayesian optimization</a:t>
            </a:r>
            <a:endParaRPr lang="en-US" sz="3600" dirty="0"/>
          </a:p>
        </p:txBody>
      </p:sp>
      <p:sp>
        <p:nvSpPr>
          <p:cNvPr id="3" name="Content Placeholder 2">
            <a:extLst>
              <a:ext uri="{FF2B5EF4-FFF2-40B4-BE49-F238E27FC236}">
                <a16:creationId xmlns:a16="http://schemas.microsoft.com/office/drawing/2014/main" id="{9C69F721-3C64-1C9A-4C08-6273F6789AEB}"/>
              </a:ext>
            </a:extLst>
          </p:cNvPr>
          <p:cNvSpPr>
            <a:spLocks noGrp="1"/>
          </p:cNvSpPr>
          <p:nvPr>
            <p:ph idx="1"/>
          </p:nvPr>
        </p:nvSpPr>
        <p:spPr>
          <a:xfrm>
            <a:off x="485502" y="1253331"/>
            <a:ext cx="11558451" cy="4351338"/>
          </a:xfrm>
        </p:spPr>
        <p:txBody>
          <a:bodyPr>
            <a:normAutofit/>
          </a:bodyPr>
          <a:lstStyle/>
          <a:p>
            <a:r>
              <a:rPr lang="en-US" sz="2400" b="0" i="0" dirty="0">
                <a:solidFill>
                  <a:srgbClr val="222731"/>
                </a:solidFill>
                <a:effectLst/>
                <a:latin typeface="Inter"/>
              </a:rPr>
              <a:t>is a sequential search framework that incorporates both exploration and exploitation</a:t>
            </a:r>
            <a:endParaRPr lang="en-US" sz="2400" dirty="0"/>
          </a:p>
        </p:txBody>
      </p:sp>
      <p:sp>
        <p:nvSpPr>
          <p:cNvPr id="5" name="TextBox 4">
            <a:extLst>
              <a:ext uri="{FF2B5EF4-FFF2-40B4-BE49-F238E27FC236}">
                <a16:creationId xmlns:a16="http://schemas.microsoft.com/office/drawing/2014/main" id="{ADA3FFEA-E485-74A8-C012-C5338BE7C23F}"/>
              </a:ext>
            </a:extLst>
          </p:cNvPr>
          <p:cNvSpPr txBox="1"/>
          <p:nvPr/>
        </p:nvSpPr>
        <p:spPr>
          <a:xfrm>
            <a:off x="812074" y="2170169"/>
            <a:ext cx="9771017" cy="3139321"/>
          </a:xfrm>
          <a:prstGeom prst="rect">
            <a:avLst/>
          </a:prstGeom>
          <a:noFill/>
        </p:spPr>
        <p:txBody>
          <a:bodyPr wrap="square">
            <a:spAutoFit/>
          </a:bodyPr>
          <a:lstStyle/>
          <a:p>
            <a:pPr algn="l"/>
            <a:r>
              <a:rPr lang="en-US" b="1" i="0" dirty="0">
                <a:solidFill>
                  <a:srgbClr val="222731"/>
                </a:solidFill>
                <a:effectLst/>
                <a:latin typeface="Inter"/>
              </a:rPr>
              <a:t>main components:</a:t>
            </a:r>
          </a:p>
          <a:p>
            <a:pPr algn="l"/>
            <a:endParaRPr lang="en-US" b="0" i="0" dirty="0">
              <a:solidFill>
                <a:srgbClr val="222731"/>
              </a:solidFill>
              <a:effectLst/>
              <a:latin typeface="Inter"/>
            </a:endParaRPr>
          </a:p>
          <a:p>
            <a:pPr algn="l">
              <a:buFont typeface="Arial" panose="020B0604020202020204" pitchFamily="34" charset="0"/>
              <a:buChar char="•"/>
            </a:pPr>
            <a:r>
              <a:rPr lang="en-US" b="1" i="0" dirty="0">
                <a:solidFill>
                  <a:srgbClr val="222731"/>
                </a:solidFill>
                <a:effectLst/>
                <a:latin typeface="Inter"/>
              </a:rPr>
              <a:t>A probabilistic model of the function:</a:t>
            </a:r>
            <a:r>
              <a:rPr lang="en-US" b="0" i="0" dirty="0">
                <a:solidFill>
                  <a:srgbClr val="222731"/>
                </a:solidFill>
                <a:effectLst/>
                <a:latin typeface="Inter"/>
              </a:rPr>
              <a:t> Bayesian optimization starts with an initial probability distribution (the prior) over the function f[∙] to be optimized. Usually this reflects the fact that we are extremely uncertain about what the function is. With each observation of the function (</a:t>
            </a:r>
            <a:r>
              <a:rPr lang="en-US" b="0" i="0" dirty="0" err="1">
                <a:solidFill>
                  <a:srgbClr val="222731"/>
                </a:solidFill>
                <a:effectLst/>
                <a:latin typeface="Inter"/>
              </a:rPr>
              <a:t>xt,f</a:t>
            </a:r>
            <a:r>
              <a:rPr lang="en-US" b="0" i="0" dirty="0">
                <a:solidFill>
                  <a:srgbClr val="222731"/>
                </a:solidFill>
                <a:effectLst/>
                <a:latin typeface="Inter"/>
              </a:rPr>
              <a:t>[</a:t>
            </a:r>
            <a:r>
              <a:rPr lang="en-US" b="0" i="0" dirty="0" err="1">
                <a:solidFill>
                  <a:srgbClr val="222731"/>
                </a:solidFill>
                <a:effectLst/>
                <a:latin typeface="Inter"/>
              </a:rPr>
              <a:t>xt</a:t>
            </a:r>
            <a:r>
              <a:rPr lang="en-US" b="0" i="0" dirty="0">
                <a:solidFill>
                  <a:srgbClr val="222731"/>
                </a:solidFill>
                <a:effectLst/>
                <a:latin typeface="Inter"/>
              </a:rPr>
              <a:t>]), we learn more and the distribution over possible functions (now called the posterior) becomes narrower.</a:t>
            </a:r>
          </a:p>
          <a:p>
            <a:pPr algn="l">
              <a:buFont typeface="Arial" panose="020B0604020202020204" pitchFamily="34" charset="0"/>
              <a:buChar char="•"/>
            </a:pPr>
            <a:endParaRPr lang="en-US" dirty="0">
              <a:solidFill>
                <a:srgbClr val="222731"/>
              </a:solidFill>
              <a:latin typeface="Inter"/>
            </a:endParaRPr>
          </a:p>
          <a:p>
            <a:pPr algn="l">
              <a:buFont typeface="Arial" panose="020B0604020202020204" pitchFamily="34" charset="0"/>
              <a:buChar char="•"/>
            </a:pPr>
            <a:endParaRPr lang="en-US" b="0" i="0" dirty="0">
              <a:solidFill>
                <a:srgbClr val="222731"/>
              </a:solidFill>
              <a:effectLst/>
              <a:latin typeface="Inter"/>
            </a:endParaRPr>
          </a:p>
          <a:p>
            <a:pPr algn="l">
              <a:buFont typeface="Arial" panose="020B0604020202020204" pitchFamily="34" charset="0"/>
              <a:buChar char="•"/>
            </a:pPr>
            <a:r>
              <a:rPr lang="en-US" b="1" i="0" dirty="0">
                <a:solidFill>
                  <a:srgbClr val="222731"/>
                </a:solidFill>
                <a:effectLst/>
                <a:latin typeface="Inter"/>
              </a:rPr>
              <a:t>An acquisition function: </a:t>
            </a:r>
            <a:r>
              <a:rPr lang="en-US" b="0" i="0" dirty="0">
                <a:solidFill>
                  <a:srgbClr val="222731"/>
                </a:solidFill>
                <a:effectLst/>
                <a:latin typeface="Inter"/>
              </a:rPr>
              <a:t>This is computed from the posterior distribution over the function and is defined on the same domain. The acquisition indicates the desirability of sampling each point next and depending on how it is defined it can favor exploration or exploitation.</a:t>
            </a:r>
          </a:p>
        </p:txBody>
      </p:sp>
    </p:spTree>
    <p:extLst>
      <p:ext uri="{BB962C8B-B14F-4D97-AF65-F5344CB8AC3E}">
        <p14:creationId xmlns:p14="http://schemas.microsoft.com/office/powerpoint/2010/main" val="173035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87F4F1C-8D3D-4EC1-B72D-A0470A5A0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D1E3DD61-64DB-46AD-B249-E273CD86B05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296011"/>
            <a:ext cx="12192000" cy="3561989"/>
            <a:chOff x="0" y="3296011"/>
            <a:chExt cx="12192000" cy="3561989"/>
          </a:xfrm>
          <a:effectLst>
            <a:outerShdw blurRad="254000" dist="152400" dir="16200000" rotWithShape="0">
              <a:prstClr val="black">
                <a:alpha val="10000"/>
              </a:prstClr>
            </a:outerShdw>
          </a:effectLst>
        </p:grpSpPr>
        <p:grpSp>
          <p:nvGrpSpPr>
            <p:cNvPr id="11" name="Group 10">
              <a:extLst>
                <a:ext uri="{FF2B5EF4-FFF2-40B4-BE49-F238E27FC236}">
                  <a16:creationId xmlns:a16="http://schemas.microsoft.com/office/drawing/2014/main" id="{0D7053D3-590A-4E94-B092-C96EAF744C3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3681702"/>
              <a:ext cx="12192000" cy="3176298"/>
              <a:chOff x="0" y="3681702"/>
              <a:chExt cx="12192000" cy="3176298"/>
            </a:xfrm>
          </p:grpSpPr>
          <p:sp>
            <p:nvSpPr>
              <p:cNvPr id="15" name="Freeform: Shape 14">
                <a:extLst>
                  <a:ext uri="{FF2B5EF4-FFF2-40B4-BE49-F238E27FC236}">
                    <a16:creationId xmlns:a16="http://schemas.microsoft.com/office/drawing/2014/main" id="{2EB67199-6FF0-4DED-89D1-BAEA95F9F5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D1A0BEEB-C008-4150-A935-C6AAF537D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 name="Group 11">
              <a:extLst>
                <a:ext uri="{FF2B5EF4-FFF2-40B4-BE49-F238E27FC236}">
                  <a16:creationId xmlns:a16="http://schemas.microsoft.com/office/drawing/2014/main" id="{05148B0F-801C-45A1-80C1-EEC25A22A7C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44" y="3296011"/>
              <a:ext cx="12191456" cy="2849975"/>
              <a:chOff x="544" y="3296011"/>
              <a:chExt cx="12191456" cy="2849975"/>
            </a:xfrm>
          </p:grpSpPr>
          <p:sp>
            <p:nvSpPr>
              <p:cNvPr id="13" name="Freeform: Shape 12">
                <a:extLst>
                  <a:ext uri="{FF2B5EF4-FFF2-40B4-BE49-F238E27FC236}">
                    <a16:creationId xmlns:a16="http://schemas.microsoft.com/office/drawing/2014/main" id="{E7715ED9-C8CE-4651-82AA-1C4B5F14A0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911230A-EF3B-4760-9087-E4FBE05BD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a:blip r:embed="rId2">
                  <a:alphaModFix amt="57000"/>
                </a:blip>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sp>
        <p:nvSpPr>
          <p:cNvPr id="2" name="Title 1">
            <a:extLst>
              <a:ext uri="{FF2B5EF4-FFF2-40B4-BE49-F238E27FC236}">
                <a16:creationId xmlns:a16="http://schemas.microsoft.com/office/drawing/2014/main" id="{B88D7A4B-DED3-D0D7-87E0-19343210E322}"/>
              </a:ext>
            </a:extLst>
          </p:cNvPr>
          <p:cNvSpPr>
            <a:spLocks noGrp="1"/>
          </p:cNvSpPr>
          <p:nvPr>
            <p:ph type="title"/>
          </p:nvPr>
        </p:nvSpPr>
        <p:spPr>
          <a:xfrm>
            <a:off x="838199" y="1120676"/>
            <a:ext cx="7021513" cy="2308324"/>
          </a:xfrm>
        </p:spPr>
        <p:txBody>
          <a:bodyPr vert="horz" lIns="91440" tIns="45720" rIns="91440" bIns="45720" rtlCol="0" anchor="b">
            <a:normAutofit/>
          </a:bodyPr>
          <a:lstStyle/>
          <a:p>
            <a:r>
              <a:rPr lang="en-US" sz="7200" kern="1200">
                <a:solidFill>
                  <a:schemeClr val="bg1"/>
                </a:solidFill>
                <a:latin typeface="+mj-lt"/>
                <a:ea typeface="+mj-ea"/>
                <a:cs typeface="+mj-cs"/>
              </a:rPr>
              <a:t>Why it Works?</a:t>
            </a:r>
          </a:p>
        </p:txBody>
      </p:sp>
      <p:sp>
        <p:nvSpPr>
          <p:cNvPr id="3" name="Content Placeholder 2">
            <a:extLst>
              <a:ext uri="{FF2B5EF4-FFF2-40B4-BE49-F238E27FC236}">
                <a16:creationId xmlns:a16="http://schemas.microsoft.com/office/drawing/2014/main" id="{F6B12B07-538E-ECA4-A611-600FCA64A082}"/>
              </a:ext>
            </a:extLst>
          </p:cNvPr>
          <p:cNvSpPr>
            <a:spLocks noGrp="1"/>
          </p:cNvSpPr>
          <p:nvPr>
            <p:ph idx="1"/>
          </p:nvPr>
        </p:nvSpPr>
        <p:spPr>
          <a:xfrm>
            <a:off x="835024" y="3809999"/>
            <a:ext cx="7025753" cy="1012778"/>
          </a:xfrm>
        </p:spPr>
        <p:txBody>
          <a:bodyPr vert="horz" lIns="91440" tIns="45720" rIns="91440" bIns="45720" rtlCol="0">
            <a:normAutofit/>
          </a:bodyPr>
          <a:lstStyle/>
          <a:p>
            <a:pPr marL="0" indent="0">
              <a:buNone/>
            </a:pPr>
            <a:r>
              <a:rPr lang="en-US" sz="2400" kern="1200">
                <a:solidFill>
                  <a:schemeClr val="bg1"/>
                </a:solidFill>
                <a:latin typeface="+mn-lt"/>
                <a:ea typeface="+mn-ea"/>
                <a:cs typeface="+mn-cs"/>
              </a:rPr>
              <a:t>It’s beyond the scope of this session.</a:t>
            </a:r>
          </a:p>
        </p:txBody>
      </p:sp>
    </p:spTree>
    <p:extLst>
      <p:ext uri="{BB962C8B-B14F-4D97-AF65-F5344CB8AC3E}">
        <p14:creationId xmlns:p14="http://schemas.microsoft.com/office/powerpoint/2010/main" val="2553461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Normal Distribution | Examples, Formulas, &amp; Uses">
            <a:extLst>
              <a:ext uri="{FF2B5EF4-FFF2-40B4-BE49-F238E27FC236}">
                <a16:creationId xmlns:a16="http://schemas.microsoft.com/office/drawing/2014/main" id="{BF00AE79-2635-3AC5-A5BA-7884AE8DAD2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00200" y="280682"/>
            <a:ext cx="8719457" cy="62121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31858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B0AD7-89D5-D280-1670-F4F28F003690}"/>
              </a:ext>
            </a:extLst>
          </p:cNvPr>
          <p:cNvSpPr>
            <a:spLocks noGrp="1"/>
          </p:cNvSpPr>
          <p:nvPr>
            <p:ph type="title"/>
          </p:nvPr>
        </p:nvSpPr>
        <p:spPr>
          <a:xfrm>
            <a:off x="876693" y="741391"/>
            <a:ext cx="3455821" cy="1616203"/>
          </a:xfrm>
        </p:spPr>
        <p:txBody>
          <a:bodyPr anchor="b">
            <a:normAutofit/>
          </a:bodyPr>
          <a:lstStyle/>
          <a:p>
            <a:r>
              <a:rPr lang="en-US" sz="3200">
                <a:effectLst/>
                <a:latin typeface="Helvetica Neue" panose="02000503000000020004" pitchFamily="2" charset="0"/>
              </a:rPr>
              <a:t>Central limit Theorem</a:t>
            </a:r>
            <a:br>
              <a:rPr lang="en-US" sz="3200">
                <a:effectLst/>
                <a:latin typeface="Helvetica Neue" panose="02000503000000020004" pitchFamily="2" charset="0"/>
              </a:rPr>
            </a:br>
            <a:endParaRPr lang="en-US" sz="3200"/>
          </a:p>
        </p:txBody>
      </p:sp>
      <p:sp>
        <p:nvSpPr>
          <p:cNvPr id="3" name="Content Placeholder 2">
            <a:extLst>
              <a:ext uri="{FF2B5EF4-FFF2-40B4-BE49-F238E27FC236}">
                <a16:creationId xmlns:a16="http://schemas.microsoft.com/office/drawing/2014/main" id="{FAC01DF4-5867-DFAA-5794-27DE6F115015}"/>
              </a:ext>
            </a:extLst>
          </p:cNvPr>
          <p:cNvSpPr>
            <a:spLocks noGrp="1"/>
          </p:cNvSpPr>
          <p:nvPr>
            <p:ph idx="1"/>
          </p:nvPr>
        </p:nvSpPr>
        <p:spPr>
          <a:xfrm>
            <a:off x="876693" y="2533476"/>
            <a:ext cx="3455821" cy="3447832"/>
          </a:xfrm>
        </p:spPr>
        <p:txBody>
          <a:bodyPr anchor="t">
            <a:normAutofit/>
          </a:bodyPr>
          <a:lstStyle/>
          <a:p>
            <a:r>
              <a:rPr lang="en-US" sz="2000" b="0" i="0">
                <a:effectLst/>
                <a:latin typeface="Google Sans"/>
              </a:rPr>
              <a:t>It says the sampling distribution of the mean will always be normally distributed, as long as the sample size is large enough</a:t>
            </a:r>
            <a:endParaRPr lang="en-US" sz="2000"/>
          </a:p>
        </p:txBody>
      </p:sp>
      <p:pic>
        <p:nvPicPr>
          <p:cNvPr id="3074" name="Picture 2" descr="Central Limit Theorem Simplified! | by Seema Singh | Medium">
            <a:extLst>
              <a:ext uri="{FF2B5EF4-FFF2-40B4-BE49-F238E27FC236}">
                <a16:creationId xmlns:a16="http://schemas.microsoft.com/office/drawing/2014/main" id="{431F696C-84D9-DEB6-7474-36E05B5C742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332514" y="769339"/>
            <a:ext cx="7180575" cy="5659797"/>
          </a:xfrm>
          <a:prstGeom prst="rect">
            <a:avLst/>
          </a:prstGeom>
          <a:noFill/>
          <a:extLst>
            <a:ext uri="{909E8E84-426E-40DD-AFC4-6F175D3DCCD1}">
              <a14:hiddenFill xmlns:a14="http://schemas.microsoft.com/office/drawing/2010/main">
                <a:solidFill>
                  <a:srgbClr val="FFFFFF"/>
                </a:solidFill>
              </a14:hiddenFill>
            </a:ext>
          </a:extLst>
        </p:spPr>
      </p:pic>
      <p:grpSp>
        <p:nvGrpSpPr>
          <p:cNvPr id="3079" name="Group 3078">
            <a:extLst>
              <a:ext uri="{FF2B5EF4-FFF2-40B4-BE49-F238E27FC236}">
                <a16:creationId xmlns:a16="http://schemas.microsoft.com/office/drawing/2014/main" id="{6258F736-B256-8039-9DC6-F4E49A5C5AD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2068638" y="0"/>
            <a:ext cx="123362" cy="6858000"/>
            <a:chOff x="12068638" y="0"/>
            <a:chExt cx="123362" cy="6858000"/>
          </a:xfrm>
        </p:grpSpPr>
        <p:sp>
          <p:nvSpPr>
            <p:cNvPr id="3080" name="Rectangle 3079">
              <a:extLst>
                <a:ext uri="{FF2B5EF4-FFF2-40B4-BE49-F238E27FC236}">
                  <a16:creationId xmlns:a16="http://schemas.microsoft.com/office/drawing/2014/main" id="{10B4520A-996E-330C-99DA-69CA4D89E9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1" name="Rectangle 3080">
              <a:extLst>
                <a:ext uri="{FF2B5EF4-FFF2-40B4-BE49-F238E27FC236}">
                  <a16:creationId xmlns:a16="http://schemas.microsoft.com/office/drawing/2014/main" id="{EC8FA945-E356-695F-18D6-CAD4EF34FE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094044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DFDA6-782B-8098-46EE-1F2FB0005DCA}"/>
              </a:ext>
            </a:extLst>
          </p:cNvPr>
          <p:cNvSpPr>
            <a:spLocks noGrp="1"/>
          </p:cNvSpPr>
          <p:nvPr>
            <p:ph type="title"/>
          </p:nvPr>
        </p:nvSpPr>
        <p:spPr>
          <a:xfrm>
            <a:off x="326136" y="269080"/>
            <a:ext cx="10515600" cy="1325563"/>
          </a:xfrm>
        </p:spPr>
        <p:txBody>
          <a:bodyPr/>
          <a:lstStyle/>
          <a:p>
            <a:r>
              <a:rPr lang="en-US" dirty="0">
                <a:solidFill>
                  <a:srgbClr val="222731"/>
                </a:solidFill>
                <a:latin typeface="Inter"/>
              </a:rPr>
              <a:t>O</a:t>
            </a:r>
            <a:r>
              <a:rPr lang="en-US" b="0" i="0" dirty="0">
                <a:solidFill>
                  <a:srgbClr val="222731"/>
                </a:solidFill>
                <a:effectLst/>
                <a:latin typeface="Inter"/>
              </a:rPr>
              <a:t>ptimization problems</a:t>
            </a:r>
            <a:endParaRPr lang="en-US" dirty="0"/>
          </a:p>
        </p:txBody>
      </p:sp>
      <p:sp>
        <p:nvSpPr>
          <p:cNvPr id="3" name="Content Placeholder 2">
            <a:extLst>
              <a:ext uri="{FF2B5EF4-FFF2-40B4-BE49-F238E27FC236}">
                <a16:creationId xmlns:a16="http://schemas.microsoft.com/office/drawing/2014/main" id="{BFE86BFB-8F2A-2A89-11EA-52E048810CD5}"/>
              </a:ext>
            </a:extLst>
          </p:cNvPr>
          <p:cNvSpPr>
            <a:spLocks noGrp="1"/>
          </p:cNvSpPr>
          <p:nvPr>
            <p:ph idx="1"/>
          </p:nvPr>
        </p:nvSpPr>
        <p:spPr>
          <a:xfrm>
            <a:off x="509016" y="1843913"/>
            <a:ext cx="7509569" cy="4351338"/>
          </a:xfrm>
        </p:spPr>
        <p:txBody>
          <a:bodyPr/>
          <a:lstStyle/>
          <a:p>
            <a:pPr marL="0" indent="0">
              <a:buNone/>
            </a:pPr>
            <a:r>
              <a:rPr lang="en-US" sz="2000" dirty="0"/>
              <a:t>Simple: Cost function for a </a:t>
            </a:r>
            <a:r>
              <a:rPr lang="en-US" sz="2000" dirty="0">
                <a:solidFill>
                  <a:srgbClr val="FF0000"/>
                </a:solidFill>
              </a:rPr>
              <a:t>logistic regression </a:t>
            </a:r>
            <a:r>
              <a:rPr lang="en-US" sz="2000" dirty="0"/>
              <a:t>model is closed-form derivatives so any sensible gradient-based method will find the minimum.</a:t>
            </a:r>
          </a:p>
          <a:p>
            <a:pPr marL="0" indent="0">
              <a:buNone/>
            </a:pPr>
            <a:br>
              <a:rPr lang="en-US" dirty="0"/>
            </a:br>
            <a:endParaRPr lang="en-US" dirty="0"/>
          </a:p>
        </p:txBody>
      </p:sp>
      <p:pic>
        <p:nvPicPr>
          <p:cNvPr id="6" name="Picture 5">
            <a:extLst>
              <a:ext uri="{FF2B5EF4-FFF2-40B4-BE49-F238E27FC236}">
                <a16:creationId xmlns:a16="http://schemas.microsoft.com/office/drawing/2014/main" id="{AF9A691E-DCBA-3377-0192-DD796971CCB0}"/>
              </a:ext>
            </a:extLst>
          </p:cNvPr>
          <p:cNvPicPr>
            <a:picLocks noChangeAspect="1"/>
          </p:cNvPicPr>
          <p:nvPr/>
        </p:nvPicPr>
        <p:blipFill>
          <a:blip r:embed="rId2"/>
          <a:stretch>
            <a:fillRect/>
          </a:stretch>
        </p:blipFill>
        <p:spPr>
          <a:xfrm>
            <a:off x="8018585" y="258181"/>
            <a:ext cx="2708996" cy="2866039"/>
          </a:xfrm>
          <a:prstGeom prst="rect">
            <a:avLst/>
          </a:prstGeom>
        </p:spPr>
      </p:pic>
      <p:sp>
        <p:nvSpPr>
          <p:cNvPr id="8" name="TextBox 7">
            <a:extLst>
              <a:ext uri="{FF2B5EF4-FFF2-40B4-BE49-F238E27FC236}">
                <a16:creationId xmlns:a16="http://schemas.microsoft.com/office/drawing/2014/main" id="{513CEA62-BBB5-F1AE-F613-85C9B44C830D}"/>
              </a:ext>
            </a:extLst>
          </p:cNvPr>
          <p:cNvSpPr txBox="1"/>
          <p:nvPr/>
        </p:nvSpPr>
        <p:spPr>
          <a:xfrm>
            <a:off x="619548" y="4562461"/>
            <a:ext cx="6685604" cy="646331"/>
          </a:xfrm>
          <a:prstGeom prst="rect">
            <a:avLst/>
          </a:prstGeom>
          <a:noFill/>
        </p:spPr>
        <p:txBody>
          <a:bodyPr wrap="square">
            <a:spAutoFit/>
          </a:bodyPr>
          <a:lstStyle/>
          <a:p>
            <a:r>
              <a:rPr lang="en-US" dirty="0">
                <a:latin typeface="Helvetica Neue" panose="02000503000000020004" pitchFamily="2" charset="0"/>
              </a:rPr>
              <a:t>Challenging: </a:t>
            </a:r>
            <a:r>
              <a:rPr lang="en-US" dirty="0">
                <a:solidFill>
                  <a:srgbClr val="FF0000"/>
                </a:solidFill>
                <a:effectLst/>
                <a:latin typeface="Helvetica Neue" panose="02000503000000020004" pitchFamily="2" charset="0"/>
              </a:rPr>
              <a:t>Hyperparameter search</a:t>
            </a:r>
            <a:r>
              <a:rPr lang="en-US" dirty="0">
                <a:solidFill>
                  <a:srgbClr val="FF0000"/>
                </a:solidFill>
                <a:latin typeface="Helvetica Neue" panose="02000503000000020004" pitchFamily="2" charset="0"/>
              </a:rPr>
              <a:t>.</a:t>
            </a:r>
            <a:r>
              <a:rPr lang="en-US" dirty="0">
                <a:effectLst/>
                <a:latin typeface="Helvetica Neue" panose="02000503000000020004" pitchFamily="2" charset="0"/>
              </a:rPr>
              <a:t> </a:t>
            </a:r>
            <a:r>
              <a:rPr lang="en-US" b="0" i="0" dirty="0">
                <a:solidFill>
                  <a:srgbClr val="222731"/>
                </a:solidFill>
                <a:effectLst/>
                <a:latin typeface="Inter"/>
              </a:rPr>
              <a:t>Before we train the network, we must define them.</a:t>
            </a:r>
            <a:endParaRPr lang="en-US" dirty="0"/>
          </a:p>
        </p:txBody>
      </p:sp>
      <p:pic>
        <p:nvPicPr>
          <p:cNvPr id="9" name="Picture 8">
            <a:extLst>
              <a:ext uri="{FF2B5EF4-FFF2-40B4-BE49-F238E27FC236}">
                <a16:creationId xmlns:a16="http://schemas.microsoft.com/office/drawing/2014/main" id="{E95B8BA6-7C33-8D74-8A04-28E855ADB9D8}"/>
              </a:ext>
            </a:extLst>
          </p:cNvPr>
          <p:cNvPicPr>
            <a:picLocks noChangeAspect="1"/>
          </p:cNvPicPr>
          <p:nvPr/>
        </p:nvPicPr>
        <p:blipFill>
          <a:blip r:embed="rId3"/>
          <a:stretch>
            <a:fillRect/>
          </a:stretch>
        </p:blipFill>
        <p:spPr>
          <a:xfrm>
            <a:off x="7907688" y="3124220"/>
            <a:ext cx="3020860" cy="3522815"/>
          </a:xfrm>
          <a:prstGeom prst="rect">
            <a:avLst/>
          </a:prstGeom>
        </p:spPr>
      </p:pic>
    </p:spTree>
    <p:extLst>
      <p:ext uri="{BB962C8B-B14F-4D97-AF65-F5344CB8AC3E}">
        <p14:creationId xmlns:p14="http://schemas.microsoft.com/office/powerpoint/2010/main" val="2979667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CDBCD-E102-166F-A464-CA2279E7093F}"/>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1C5BCD19-FB2F-8E36-AE09-803E083B03DF}"/>
              </a:ext>
            </a:extLst>
          </p:cNvPr>
          <p:cNvPicPr>
            <a:picLocks noGrp="1" noChangeAspect="1"/>
          </p:cNvPicPr>
          <p:nvPr>
            <p:ph idx="1"/>
          </p:nvPr>
        </p:nvPicPr>
        <p:blipFill>
          <a:blip r:embed="rId2"/>
          <a:stretch>
            <a:fillRect/>
          </a:stretch>
        </p:blipFill>
        <p:spPr>
          <a:xfrm>
            <a:off x="429390" y="810193"/>
            <a:ext cx="5496793" cy="5237613"/>
          </a:xfrm>
          <a:prstGeom prst="rect">
            <a:avLst/>
          </a:prstGeom>
        </p:spPr>
      </p:pic>
      <p:pic>
        <p:nvPicPr>
          <p:cNvPr id="5" name="Picture 4">
            <a:extLst>
              <a:ext uri="{FF2B5EF4-FFF2-40B4-BE49-F238E27FC236}">
                <a16:creationId xmlns:a16="http://schemas.microsoft.com/office/drawing/2014/main" id="{5F47CD9E-E26A-96F2-3FC6-84A4D2651145}"/>
              </a:ext>
            </a:extLst>
          </p:cNvPr>
          <p:cNvPicPr>
            <a:picLocks noChangeAspect="1"/>
          </p:cNvPicPr>
          <p:nvPr/>
        </p:nvPicPr>
        <p:blipFill>
          <a:blip r:embed="rId3"/>
          <a:stretch>
            <a:fillRect/>
          </a:stretch>
        </p:blipFill>
        <p:spPr>
          <a:xfrm>
            <a:off x="7637418" y="248197"/>
            <a:ext cx="4066903" cy="3875143"/>
          </a:xfrm>
          <a:prstGeom prst="rect">
            <a:avLst/>
          </a:prstGeom>
        </p:spPr>
      </p:pic>
      <p:pic>
        <p:nvPicPr>
          <p:cNvPr id="6" name="Picture 5">
            <a:extLst>
              <a:ext uri="{FF2B5EF4-FFF2-40B4-BE49-F238E27FC236}">
                <a16:creationId xmlns:a16="http://schemas.microsoft.com/office/drawing/2014/main" id="{42659731-E37E-E5C8-DDBB-D1734D2C7B17}"/>
              </a:ext>
            </a:extLst>
          </p:cNvPr>
          <p:cNvPicPr>
            <a:picLocks noChangeAspect="1"/>
          </p:cNvPicPr>
          <p:nvPr/>
        </p:nvPicPr>
        <p:blipFill>
          <a:blip r:embed="rId4"/>
          <a:stretch>
            <a:fillRect/>
          </a:stretch>
        </p:blipFill>
        <p:spPr>
          <a:xfrm>
            <a:off x="7650481" y="4232367"/>
            <a:ext cx="4066903" cy="2613081"/>
          </a:xfrm>
          <a:prstGeom prst="rect">
            <a:avLst/>
          </a:prstGeom>
        </p:spPr>
      </p:pic>
    </p:spTree>
    <p:extLst>
      <p:ext uri="{BB962C8B-B14F-4D97-AF65-F5344CB8AC3E}">
        <p14:creationId xmlns:p14="http://schemas.microsoft.com/office/powerpoint/2010/main" val="11034257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87F4F1C-8D3D-4EC1-B72D-A0470A5A0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D1E3DD61-64DB-46AD-B249-E273CD86B05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296011"/>
            <a:ext cx="12192000" cy="3561989"/>
            <a:chOff x="0" y="3296011"/>
            <a:chExt cx="12192000" cy="3561989"/>
          </a:xfrm>
          <a:effectLst>
            <a:outerShdw blurRad="254000" dist="152400" dir="16200000" rotWithShape="0">
              <a:prstClr val="black">
                <a:alpha val="10000"/>
              </a:prstClr>
            </a:outerShdw>
          </a:effectLst>
        </p:grpSpPr>
        <p:grpSp>
          <p:nvGrpSpPr>
            <p:cNvPr id="11" name="Group 10">
              <a:extLst>
                <a:ext uri="{FF2B5EF4-FFF2-40B4-BE49-F238E27FC236}">
                  <a16:creationId xmlns:a16="http://schemas.microsoft.com/office/drawing/2014/main" id="{0D7053D3-590A-4E94-B092-C96EAF744C3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3681702"/>
              <a:ext cx="12192000" cy="3176298"/>
              <a:chOff x="0" y="3681702"/>
              <a:chExt cx="12192000" cy="3176298"/>
            </a:xfrm>
          </p:grpSpPr>
          <p:sp>
            <p:nvSpPr>
              <p:cNvPr id="15" name="Freeform: Shape 14">
                <a:extLst>
                  <a:ext uri="{FF2B5EF4-FFF2-40B4-BE49-F238E27FC236}">
                    <a16:creationId xmlns:a16="http://schemas.microsoft.com/office/drawing/2014/main" id="{2EB67199-6FF0-4DED-89D1-BAEA95F9F5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D1A0BEEB-C008-4150-A935-C6AAF537D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 name="Group 11">
              <a:extLst>
                <a:ext uri="{FF2B5EF4-FFF2-40B4-BE49-F238E27FC236}">
                  <a16:creationId xmlns:a16="http://schemas.microsoft.com/office/drawing/2014/main" id="{05148B0F-801C-45A1-80C1-EEC25A22A7C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44" y="3296011"/>
              <a:ext cx="12191456" cy="2849975"/>
              <a:chOff x="544" y="3296011"/>
              <a:chExt cx="12191456" cy="2849975"/>
            </a:xfrm>
          </p:grpSpPr>
          <p:sp>
            <p:nvSpPr>
              <p:cNvPr id="13" name="Freeform: Shape 12">
                <a:extLst>
                  <a:ext uri="{FF2B5EF4-FFF2-40B4-BE49-F238E27FC236}">
                    <a16:creationId xmlns:a16="http://schemas.microsoft.com/office/drawing/2014/main" id="{E7715ED9-C8CE-4651-82AA-1C4B5F14A0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911230A-EF3B-4760-9087-E4FBE05BD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a:blip r:embed="rId2">
                  <a:alphaModFix amt="57000"/>
                </a:blip>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sp>
        <p:nvSpPr>
          <p:cNvPr id="2" name="Title 1">
            <a:extLst>
              <a:ext uri="{FF2B5EF4-FFF2-40B4-BE49-F238E27FC236}">
                <a16:creationId xmlns:a16="http://schemas.microsoft.com/office/drawing/2014/main" id="{58BCB4AF-8D5D-789E-8B41-BED6A6ACAB82}"/>
              </a:ext>
            </a:extLst>
          </p:cNvPr>
          <p:cNvSpPr>
            <a:spLocks noGrp="1"/>
          </p:cNvSpPr>
          <p:nvPr>
            <p:ph type="title"/>
          </p:nvPr>
        </p:nvSpPr>
        <p:spPr>
          <a:xfrm>
            <a:off x="838199" y="1120676"/>
            <a:ext cx="7021513" cy="2308324"/>
          </a:xfrm>
        </p:spPr>
        <p:txBody>
          <a:bodyPr vert="horz" lIns="91440" tIns="45720" rIns="91440" bIns="45720" rtlCol="0" anchor="b">
            <a:normAutofit/>
          </a:bodyPr>
          <a:lstStyle/>
          <a:p>
            <a:endParaRPr lang="en-US" sz="7200" kern="1200">
              <a:solidFill>
                <a:schemeClr val="bg1"/>
              </a:solidFill>
              <a:latin typeface="+mj-lt"/>
              <a:ea typeface="+mj-ea"/>
              <a:cs typeface="+mj-cs"/>
            </a:endParaRPr>
          </a:p>
        </p:txBody>
      </p:sp>
    </p:spTree>
    <p:extLst>
      <p:ext uri="{BB962C8B-B14F-4D97-AF65-F5344CB8AC3E}">
        <p14:creationId xmlns:p14="http://schemas.microsoft.com/office/powerpoint/2010/main" val="4595170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4A7D7-51F4-C872-04B1-C234DB03907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84587A9-37A8-5B44-9271-094FEB905D1C}"/>
              </a:ext>
            </a:extLst>
          </p:cNvPr>
          <p:cNvSpPr>
            <a:spLocks noGrp="1"/>
          </p:cNvSpPr>
          <p:nvPr>
            <p:ph idx="1"/>
          </p:nvPr>
        </p:nvSpPr>
        <p:spPr/>
        <p:txBody>
          <a:bodyPr/>
          <a:lstStyle/>
          <a:p>
            <a:r>
              <a:rPr lang="en-US" dirty="0"/>
              <a:t>"A Gaussian Process is a collection of random variables, where any finite number of these are jointly normally distributed."</a:t>
            </a:r>
          </a:p>
          <a:p>
            <a:endParaRPr lang="en-US" dirty="0"/>
          </a:p>
        </p:txBody>
      </p:sp>
      <p:sp>
        <p:nvSpPr>
          <p:cNvPr id="5" name="TextBox 4">
            <a:extLst>
              <a:ext uri="{FF2B5EF4-FFF2-40B4-BE49-F238E27FC236}">
                <a16:creationId xmlns:a16="http://schemas.microsoft.com/office/drawing/2014/main" id="{1D6358CC-F6CF-CA1F-BE8B-A2F0434014A4}"/>
              </a:ext>
            </a:extLst>
          </p:cNvPr>
          <p:cNvSpPr txBox="1"/>
          <p:nvPr/>
        </p:nvSpPr>
        <p:spPr>
          <a:xfrm>
            <a:off x="2204357" y="4816930"/>
            <a:ext cx="7466238"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FF0000"/>
                </a:solidFill>
              </a:rPr>
              <a:t>It's like saying, "if I pick a few numbers out of this group, they will behave predictably like a bell curve."</a:t>
            </a:r>
          </a:p>
        </p:txBody>
      </p:sp>
    </p:spTree>
    <p:extLst>
      <p:ext uri="{BB962C8B-B14F-4D97-AF65-F5344CB8AC3E}">
        <p14:creationId xmlns:p14="http://schemas.microsoft.com/office/powerpoint/2010/main" val="22924466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3A255-BD5E-CCE3-C78C-DB0FDD3D23EF}"/>
              </a:ext>
            </a:extLst>
          </p:cNvPr>
          <p:cNvSpPr>
            <a:spLocks noGrp="1"/>
          </p:cNvSpPr>
          <p:nvPr>
            <p:ph type="title"/>
          </p:nvPr>
        </p:nvSpPr>
        <p:spPr/>
        <p:txBody>
          <a:bodyPr/>
          <a:lstStyle/>
          <a:p>
            <a:r>
              <a:rPr lang="en-US" dirty="0"/>
              <a:t>A GP is described by two things:</a:t>
            </a:r>
            <a:br>
              <a:rPr lang="en-US" dirty="0"/>
            </a:br>
            <a:endParaRPr lang="en-US" dirty="0"/>
          </a:p>
        </p:txBody>
      </p:sp>
      <p:sp>
        <p:nvSpPr>
          <p:cNvPr id="3" name="Content Placeholder 2">
            <a:extLst>
              <a:ext uri="{FF2B5EF4-FFF2-40B4-BE49-F238E27FC236}">
                <a16:creationId xmlns:a16="http://schemas.microsoft.com/office/drawing/2014/main" id="{4260F12A-10EB-CB56-14B3-CE09C5046EFA}"/>
              </a:ext>
            </a:extLst>
          </p:cNvPr>
          <p:cNvSpPr>
            <a:spLocks noGrp="1"/>
          </p:cNvSpPr>
          <p:nvPr>
            <p:ph idx="1"/>
          </p:nvPr>
        </p:nvSpPr>
        <p:spPr>
          <a:xfrm>
            <a:off x="838200" y="1433739"/>
            <a:ext cx="10515600" cy="4351338"/>
          </a:xfrm>
        </p:spPr>
        <p:txBody>
          <a:bodyPr/>
          <a:lstStyle/>
          <a:p>
            <a:r>
              <a:rPr lang="en-US" b="1" dirty="0"/>
              <a:t>Mean function m[x]: </a:t>
            </a:r>
            <a:r>
              <a:rPr lang="en-US" dirty="0"/>
              <a:t>This tells us what the average (expected) value of the function at any point x should be.</a:t>
            </a:r>
          </a:p>
          <a:p>
            <a:r>
              <a:rPr lang="en-US" b="1" dirty="0"/>
              <a:t>Covariance function k[x, x']: </a:t>
            </a:r>
            <a:r>
              <a:rPr lang="en-US" dirty="0"/>
              <a:t>This measures how similar two points x and x′ are. If x and x′ are close together, they should behave similarly (high covariance), and if they're far apart, they behave differently (low covariance).</a:t>
            </a:r>
          </a:p>
          <a:p>
            <a:endParaRPr lang="en-US" dirty="0"/>
          </a:p>
        </p:txBody>
      </p:sp>
      <p:pic>
        <p:nvPicPr>
          <p:cNvPr id="4" name="Picture 3">
            <a:extLst>
              <a:ext uri="{FF2B5EF4-FFF2-40B4-BE49-F238E27FC236}">
                <a16:creationId xmlns:a16="http://schemas.microsoft.com/office/drawing/2014/main" id="{8CC0FF8F-345A-60EC-B7B4-8E75E697867F}"/>
              </a:ext>
            </a:extLst>
          </p:cNvPr>
          <p:cNvPicPr>
            <a:picLocks noChangeAspect="1"/>
          </p:cNvPicPr>
          <p:nvPr/>
        </p:nvPicPr>
        <p:blipFill>
          <a:blip r:embed="rId2"/>
          <a:stretch>
            <a:fillRect/>
          </a:stretch>
        </p:blipFill>
        <p:spPr>
          <a:xfrm>
            <a:off x="1804482" y="4229100"/>
            <a:ext cx="8583035" cy="2263775"/>
          </a:xfrm>
          <a:prstGeom prst="rect">
            <a:avLst/>
          </a:prstGeom>
        </p:spPr>
      </p:pic>
    </p:spTree>
    <p:extLst>
      <p:ext uri="{BB962C8B-B14F-4D97-AF65-F5344CB8AC3E}">
        <p14:creationId xmlns:p14="http://schemas.microsoft.com/office/powerpoint/2010/main" val="21364562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8162B-42AD-396D-3E97-F17B034E0043}"/>
              </a:ext>
            </a:extLst>
          </p:cNvPr>
          <p:cNvSpPr>
            <a:spLocks noGrp="1"/>
          </p:cNvSpPr>
          <p:nvPr>
            <p:ph type="title"/>
          </p:nvPr>
        </p:nvSpPr>
        <p:spPr/>
        <p:txBody>
          <a:bodyPr/>
          <a:lstStyle/>
          <a:p>
            <a:r>
              <a:rPr lang="en-US" dirty="0"/>
              <a:t>example</a:t>
            </a:r>
          </a:p>
        </p:txBody>
      </p:sp>
      <p:pic>
        <p:nvPicPr>
          <p:cNvPr id="4" name="Content Placeholder 3">
            <a:extLst>
              <a:ext uri="{FF2B5EF4-FFF2-40B4-BE49-F238E27FC236}">
                <a16:creationId xmlns:a16="http://schemas.microsoft.com/office/drawing/2014/main" id="{E917ABFC-904B-0D75-9555-D5329D6A1128}"/>
              </a:ext>
            </a:extLst>
          </p:cNvPr>
          <p:cNvPicPr>
            <a:picLocks noGrp="1" noChangeAspect="1"/>
          </p:cNvPicPr>
          <p:nvPr>
            <p:ph idx="1"/>
          </p:nvPr>
        </p:nvPicPr>
        <p:blipFill>
          <a:blip r:embed="rId2"/>
          <a:stretch>
            <a:fillRect/>
          </a:stretch>
        </p:blipFill>
        <p:spPr>
          <a:xfrm>
            <a:off x="4593991" y="1424874"/>
            <a:ext cx="5578709" cy="4588803"/>
          </a:xfrm>
          <a:prstGeom prst="rect">
            <a:avLst/>
          </a:prstGeom>
        </p:spPr>
      </p:pic>
    </p:spTree>
    <p:extLst>
      <p:ext uri="{BB962C8B-B14F-4D97-AF65-F5344CB8AC3E}">
        <p14:creationId xmlns:p14="http://schemas.microsoft.com/office/powerpoint/2010/main" val="41889588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12626-13A0-2B32-97E8-B024081A350B}"/>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990C2717-33B6-5AC6-2CCE-8274CC55C5B7}"/>
              </a:ext>
            </a:extLst>
          </p:cNvPr>
          <p:cNvPicPr>
            <a:picLocks noGrp="1" noChangeAspect="1"/>
          </p:cNvPicPr>
          <p:nvPr>
            <p:ph idx="1"/>
          </p:nvPr>
        </p:nvPicPr>
        <p:blipFill>
          <a:blip r:embed="rId2"/>
          <a:stretch>
            <a:fillRect/>
          </a:stretch>
        </p:blipFill>
        <p:spPr>
          <a:xfrm>
            <a:off x="2259692" y="1185942"/>
            <a:ext cx="6007100" cy="1409700"/>
          </a:xfrm>
          <a:prstGeom prst="rect">
            <a:avLst/>
          </a:prstGeom>
        </p:spPr>
      </p:pic>
      <p:pic>
        <p:nvPicPr>
          <p:cNvPr id="5" name="Picture 4">
            <a:extLst>
              <a:ext uri="{FF2B5EF4-FFF2-40B4-BE49-F238E27FC236}">
                <a16:creationId xmlns:a16="http://schemas.microsoft.com/office/drawing/2014/main" id="{DBEBED77-0777-623B-FE91-072ADB0441B5}"/>
              </a:ext>
            </a:extLst>
          </p:cNvPr>
          <p:cNvPicPr>
            <a:picLocks noChangeAspect="1"/>
          </p:cNvPicPr>
          <p:nvPr/>
        </p:nvPicPr>
        <p:blipFill>
          <a:blip r:embed="rId3"/>
          <a:stretch>
            <a:fillRect/>
          </a:stretch>
        </p:blipFill>
        <p:spPr>
          <a:xfrm>
            <a:off x="1181099" y="2759529"/>
            <a:ext cx="8891462" cy="3423104"/>
          </a:xfrm>
          <a:prstGeom prst="rect">
            <a:avLst/>
          </a:prstGeom>
        </p:spPr>
      </p:pic>
    </p:spTree>
    <p:extLst>
      <p:ext uri="{BB962C8B-B14F-4D97-AF65-F5344CB8AC3E}">
        <p14:creationId xmlns:p14="http://schemas.microsoft.com/office/powerpoint/2010/main" val="32521096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495DB-CBF9-7D5C-C887-564E1A39E830}"/>
              </a:ext>
            </a:extLst>
          </p:cNvPr>
          <p:cNvSpPr>
            <a:spLocks noGrp="1"/>
          </p:cNvSpPr>
          <p:nvPr>
            <p:ph type="title"/>
          </p:nvPr>
        </p:nvSpPr>
        <p:spPr/>
        <p:txBody>
          <a:bodyPr/>
          <a:lstStyle/>
          <a:p>
            <a:r>
              <a:rPr lang="en-US" dirty="0"/>
              <a:t>Example for clarification </a:t>
            </a:r>
          </a:p>
        </p:txBody>
      </p:sp>
      <p:pic>
        <p:nvPicPr>
          <p:cNvPr id="4" name="Content Placeholder 3">
            <a:extLst>
              <a:ext uri="{FF2B5EF4-FFF2-40B4-BE49-F238E27FC236}">
                <a16:creationId xmlns:a16="http://schemas.microsoft.com/office/drawing/2014/main" id="{C72CADB3-FDA1-1AB5-D39B-DD49CA189FBD}"/>
              </a:ext>
            </a:extLst>
          </p:cNvPr>
          <p:cNvPicPr>
            <a:picLocks noGrp="1" noChangeAspect="1"/>
          </p:cNvPicPr>
          <p:nvPr>
            <p:ph idx="1"/>
          </p:nvPr>
        </p:nvPicPr>
        <p:blipFill>
          <a:blip r:embed="rId2"/>
          <a:stretch>
            <a:fillRect/>
          </a:stretch>
        </p:blipFill>
        <p:spPr>
          <a:xfrm>
            <a:off x="3805822" y="1690688"/>
            <a:ext cx="4580355" cy="4351338"/>
          </a:xfrm>
          <a:prstGeom prst="rect">
            <a:avLst/>
          </a:prstGeom>
        </p:spPr>
      </p:pic>
      <p:sp>
        <p:nvSpPr>
          <p:cNvPr id="5" name="TextBox 4">
            <a:extLst>
              <a:ext uri="{FF2B5EF4-FFF2-40B4-BE49-F238E27FC236}">
                <a16:creationId xmlns:a16="http://schemas.microsoft.com/office/drawing/2014/main" id="{7D00C71F-07F8-9D74-8D29-53993ECFC9A9}"/>
              </a:ext>
            </a:extLst>
          </p:cNvPr>
          <p:cNvSpPr txBox="1"/>
          <p:nvPr/>
        </p:nvSpPr>
        <p:spPr>
          <a:xfrm>
            <a:off x="2269672" y="6308209"/>
            <a:ext cx="7205691" cy="369332"/>
          </a:xfrm>
          <a:prstGeom prst="rect">
            <a:avLst/>
          </a:prstGeom>
          <a:noFill/>
        </p:spPr>
        <p:txBody>
          <a:bodyPr wrap="none" rtlCol="0">
            <a:spAutoFit/>
          </a:bodyPr>
          <a:lstStyle/>
          <a:p>
            <a:r>
              <a:rPr lang="en-US" dirty="0"/>
              <a:t>Predicting the temperature for 1.5 pm based on the known temperature</a:t>
            </a:r>
          </a:p>
        </p:txBody>
      </p:sp>
    </p:spTree>
    <p:extLst>
      <p:ext uri="{BB962C8B-B14F-4D97-AF65-F5344CB8AC3E}">
        <p14:creationId xmlns:p14="http://schemas.microsoft.com/office/powerpoint/2010/main" val="40881385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33B9C-EFBB-E490-E032-0611ABD7C5D3}"/>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FABD6015-DECA-D949-1905-3C3308C3AAC7}"/>
              </a:ext>
            </a:extLst>
          </p:cNvPr>
          <p:cNvPicPr>
            <a:picLocks noGrp="1" noChangeAspect="1"/>
          </p:cNvPicPr>
          <p:nvPr>
            <p:ph idx="1"/>
          </p:nvPr>
        </p:nvPicPr>
        <p:blipFill>
          <a:blip r:embed="rId2"/>
          <a:stretch>
            <a:fillRect/>
          </a:stretch>
        </p:blipFill>
        <p:spPr>
          <a:xfrm>
            <a:off x="212271" y="224608"/>
            <a:ext cx="5492114" cy="6148606"/>
          </a:xfrm>
          <a:prstGeom prst="rect">
            <a:avLst/>
          </a:prstGeom>
        </p:spPr>
      </p:pic>
      <p:pic>
        <p:nvPicPr>
          <p:cNvPr id="5" name="Content Placeholder 3">
            <a:extLst>
              <a:ext uri="{FF2B5EF4-FFF2-40B4-BE49-F238E27FC236}">
                <a16:creationId xmlns:a16="http://schemas.microsoft.com/office/drawing/2014/main" id="{FB2F0755-E170-B72D-7F5D-FC7D77FEDB2E}"/>
              </a:ext>
            </a:extLst>
          </p:cNvPr>
          <p:cNvPicPr>
            <a:picLocks noChangeAspect="1"/>
          </p:cNvPicPr>
          <p:nvPr/>
        </p:nvPicPr>
        <p:blipFill>
          <a:blip r:embed="rId3"/>
          <a:stretch>
            <a:fillRect/>
          </a:stretch>
        </p:blipFill>
        <p:spPr>
          <a:xfrm>
            <a:off x="6330314" y="-228600"/>
            <a:ext cx="5377814" cy="6020643"/>
          </a:xfrm>
          <a:prstGeom prst="rect">
            <a:avLst/>
          </a:prstGeom>
        </p:spPr>
      </p:pic>
      <p:pic>
        <p:nvPicPr>
          <p:cNvPr id="6" name="Picture 5">
            <a:extLst>
              <a:ext uri="{FF2B5EF4-FFF2-40B4-BE49-F238E27FC236}">
                <a16:creationId xmlns:a16="http://schemas.microsoft.com/office/drawing/2014/main" id="{B86EC925-CC40-AE8A-569F-3786B0180BB9}"/>
              </a:ext>
            </a:extLst>
          </p:cNvPr>
          <p:cNvPicPr>
            <a:picLocks noChangeAspect="1"/>
          </p:cNvPicPr>
          <p:nvPr/>
        </p:nvPicPr>
        <p:blipFill>
          <a:blip r:embed="rId4"/>
          <a:stretch>
            <a:fillRect/>
          </a:stretch>
        </p:blipFill>
        <p:spPr>
          <a:xfrm>
            <a:off x="6651171" y="5450032"/>
            <a:ext cx="4191000" cy="1321725"/>
          </a:xfrm>
          <a:prstGeom prst="rect">
            <a:avLst/>
          </a:prstGeom>
        </p:spPr>
      </p:pic>
      <p:sp>
        <p:nvSpPr>
          <p:cNvPr id="9" name="TextBox 8">
            <a:extLst>
              <a:ext uri="{FF2B5EF4-FFF2-40B4-BE49-F238E27FC236}">
                <a16:creationId xmlns:a16="http://schemas.microsoft.com/office/drawing/2014/main" id="{D78EF3BC-F7FB-E60D-AA89-77B5048CCBBA}"/>
              </a:ext>
            </a:extLst>
          </p:cNvPr>
          <p:cNvSpPr txBox="1"/>
          <p:nvPr/>
        </p:nvSpPr>
        <p:spPr>
          <a:xfrm>
            <a:off x="6858000" y="2099747"/>
            <a:ext cx="6100548" cy="369332"/>
          </a:xfrm>
          <a:prstGeom prst="rect">
            <a:avLst/>
          </a:prstGeom>
          <a:noFill/>
        </p:spPr>
        <p:txBody>
          <a:bodyPr wrap="square">
            <a:spAutoFit/>
          </a:bodyPr>
          <a:lstStyle/>
          <a:p>
            <a:r>
              <a:rPr lang="en-US" dirty="0"/>
              <a:t>Vector</a:t>
            </a:r>
          </a:p>
        </p:txBody>
      </p:sp>
      <p:sp>
        <p:nvSpPr>
          <p:cNvPr id="11" name="TextBox 10">
            <a:extLst>
              <a:ext uri="{FF2B5EF4-FFF2-40B4-BE49-F238E27FC236}">
                <a16:creationId xmlns:a16="http://schemas.microsoft.com/office/drawing/2014/main" id="{52695C62-F3A2-37D0-E650-C992B10B3EF3}"/>
              </a:ext>
            </a:extLst>
          </p:cNvPr>
          <p:cNvSpPr txBox="1"/>
          <p:nvPr/>
        </p:nvSpPr>
        <p:spPr>
          <a:xfrm>
            <a:off x="6858000" y="3862156"/>
            <a:ext cx="6482686" cy="369332"/>
          </a:xfrm>
          <a:prstGeom prst="rect">
            <a:avLst/>
          </a:prstGeom>
          <a:noFill/>
        </p:spPr>
        <p:txBody>
          <a:bodyPr wrap="square">
            <a:spAutoFit/>
          </a:bodyPr>
          <a:lstStyle/>
          <a:p>
            <a:r>
              <a:rPr lang="en-US" dirty="0"/>
              <a:t>Vector</a:t>
            </a:r>
          </a:p>
        </p:txBody>
      </p:sp>
    </p:spTree>
    <p:extLst>
      <p:ext uri="{BB962C8B-B14F-4D97-AF65-F5344CB8AC3E}">
        <p14:creationId xmlns:p14="http://schemas.microsoft.com/office/powerpoint/2010/main" val="17022811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FC4D543-9713-0B6F-5B47-124323FC8CC0}"/>
              </a:ext>
            </a:extLst>
          </p:cNvPr>
          <p:cNvPicPr>
            <a:picLocks noChangeAspect="1"/>
          </p:cNvPicPr>
          <p:nvPr/>
        </p:nvPicPr>
        <p:blipFill>
          <a:blip r:embed="rId2"/>
          <a:stretch>
            <a:fillRect/>
          </a:stretch>
        </p:blipFill>
        <p:spPr>
          <a:xfrm>
            <a:off x="318442" y="0"/>
            <a:ext cx="5953121" cy="6727371"/>
          </a:xfrm>
          <a:prstGeom prst="rect">
            <a:avLst/>
          </a:prstGeom>
        </p:spPr>
      </p:pic>
      <p:sp>
        <p:nvSpPr>
          <p:cNvPr id="12" name="TextBox 11">
            <a:extLst>
              <a:ext uri="{FF2B5EF4-FFF2-40B4-BE49-F238E27FC236}">
                <a16:creationId xmlns:a16="http://schemas.microsoft.com/office/drawing/2014/main" id="{82883BF1-131A-C109-7D3A-DABD0BEA0D1F}"/>
              </a:ext>
            </a:extLst>
          </p:cNvPr>
          <p:cNvSpPr txBox="1"/>
          <p:nvPr/>
        </p:nvSpPr>
        <p:spPr>
          <a:xfrm>
            <a:off x="7195783" y="2295941"/>
            <a:ext cx="4158017" cy="2585323"/>
          </a:xfrm>
          <a:prstGeom prst="rect">
            <a:avLst/>
          </a:prstGeom>
          <a:noFill/>
        </p:spPr>
        <p:txBody>
          <a:bodyPr wrap="square">
            <a:spAutoFit/>
          </a:bodyPr>
          <a:lstStyle/>
          <a:p>
            <a:r>
              <a:rPr lang="en-US" dirty="0"/>
              <a:t>The mean prediction is around </a:t>
            </a:r>
            <a:r>
              <a:rPr lang="en-US" b="1" dirty="0"/>
              <a:t>12.15°C</a:t>
            </a:r>
            <a:r>
              <a:rPr lang="en-US" dirty="0"/>
              <a:t>, which is lower than expected given the neighboring temperatures at </a:t>
            </a:r>
            <a:r>
              <a:rPr lang="en-US" b="1" dirty="0"/>
              <a:t>12 PM (20°C)</a:t>
            </a:r>
            <a:r>
              <a:rPr lang="en-US" dirty="0"/>
              <a:t> and </a:t>
            </a:r>
            <a:r>
              <a:rPr lang="en-US" b="1" dirty="0"/>
              <a:t>3 PM (18°C)</a:t>
            </a:r>
            <a:r>
              <a:rPr lang="en-US" dirty="0"/>
              <a:t>. This suggests that the Gaussian Process model might be struggling with interpolation here, potentially due to the large time gaps and the influence of the lower 9 AM temperature (15°C)</a:t>
            </a:r>
          </a:p>
        </p:txBody>
      </p:sp>
    </p:spTree>
    <p:extLst>
      <p:ext uri="{BB962C8B-B14F-4D97-AF65-F5344CB8AC3E}">
        <p14:creationId xmlns:p14="http://schemas.microsoft.com/office/powerpoint/2010/main" val="21699906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AE161-AD6C-1741-A297-09257CFCFEE2}"/>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AA6C4709-3D90-39D2-96BC-8F88ACE7A54F}"/>
              </a:ext>
            </a:extLst>
          </p:cNvPr>
          <p:cNvPicPr>
            <a:picLocks noGrp="1" noChangeAspect="1"/>
          </p:cNvPicPr>
          <p:nvPr>
            <p:ph idx="1"/>
          </p:nvPr>
        </p:nvPicPr>
        <p:blipFill>
          <a:blip r:embed="rId2"/>
          <a:stretch>
            <a:fillRect/>
          </a:stretch>
        </p:blipFill>
        <p:spPr>
          <a:xfrm>
            <a:off x="2079222" y="422161"/>
            <a:ext cx="7496273" cy="6013677"/>
          </a:xfrm>
          <a:prstGeom prst="rect">
            <a:avLst/>
          </a:prstGeom>
        </p:spPr>
      </p:pic>
    </p:spTree>
    <p:extLst>
      <p:ext uri="{BB962C8B-B14F-4D97-AF65-F5344CB8AC3E}">
        <p14:creationId xmlns:p14="http://schemas.microsoft.com/office/powerpoint/2010/main" val="7385806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12C946-7B07-B60C-9B64-A0015C77374F}"/>
              </a:ext>
            </a:extLst>
          </p:cNvPr>
          <p:cNvSpPr>
            <a:spLocks noGrp="1"/>
          </p:cNvSpPr>
          <p:nvPr>
            <p:ph type="title"/>
          </p:nvPr>
        </p:nvSpPr>
        <p:spPr>
          <a:xfrm>
            <a:off x="630936" y="327844"/>
            <a:ext cx="3429000" cy="1719072"/>
          </a:xfrm>
        </p:spPr>
        <p:txBody>
          <a:bodyPr anchor="b">
            <a:normAutofit/>
          </a:bodyPr>
          <a:lstStyle/>
          <a:p>
            <a:r>
              <a:rPr lang="en-US" sz="5400" dirty="0"/>
              <a:t>What is the Gradient?</a:t>
            </a:r>
          </a:p>
        </p:txBody>
      </p:sp>
      <p:sp>
        <p:nvSpPr>
          <p:cNvPr id="11" name="sketch line">
            <a:extLst>
              <a:ext uri="{FF2B5EF4-FFF2-40B4-BE49-F238E27FC236}">
                <a16:creationId xmlns:a16="http://schemas.microsoft.com/office/drawing/2014/main" id="{6357EC4F-235E-4222-A36F-C7878ACE37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819ABAA-7F48-4B63-1F4E-36FB5BAE3F62}"/>
              </a:ext>
            </a:extLst>
          </p:cNvPr>
          <p:cNvSpPr>
            <a:spLocks noGrp="1"/>
          </p:cNvSpPr>
          <p:nvPr>
            <p:ph idx="1"/>
          </p:nvPr>
        </p:nvSpPr>
        <p:spPr>
          <a:xfrm>
            <a:off x="600913" y="2693968"/>
            <a:ext cx="3429000" cy="3410712"/>
          </a:xfrm>
        </p:spPr>
        <p:txBody>
          <a:bodyPr anchor="t">
            <a:normAutofit/>
          </a:bodyPr>
          <a:lstStyle/>
          <a:p>
            <a:r>
              <a:rPr lang="en-US" sz="2200" dirty="0"/>
              <a:t>The gradient is a vector that contains all the partial derivatives of a function with respect to its input variables. In simple terms, it shows the direction and rate of the steepest increase of the function.</a:t>
            </a:r>
          </a:p>
        </p:txBody>
      </p:sp>
      <p:pic>
        <p:nvPicPr>
          <p:cNvPr id="4" name="Picture 3">
            <a:extLst>
              <a:ext uri="{FF2B5EF4-FFF2-40B4-BE49-F238E27FC236}">
                <a16:creationId xmlns:a16="http://schemas.microsoft.com/office/drawing/2014/main" id="{C17E9B54-2B7E-003B-99B1-6F16506E1FCF}"/>
              </a:ext>
            </a:extLst>
          </p:cNvPr>
          <p:cNvPicPr>
            <a:picLocks noChangeAspect="1"/>
          </p:cNvPicPr>
          <p:nvPr/>
        </p:nvPicPr>
        <p:blipFill>
          <a:blip r:embed="rId2"/>
          <a:stretch>
            <a:fillRect/>
          </a:stretch>
        </p:blipFill>
        <p:spPr>
          <a:xfrm>
            <a:off x="4556878" y="327844"/>
            <a:ext cx="6720291" cy="5577840"/>
          </a:xfrm>
          <a:prstGeom prst="rect">
            <a:avLst/>
          </a:prstGeom>
        </p:spPr>
      </p:pic>
      <p:sp>
        <p:nvSpPr>
          <p:cNvPr id="6" name="TextBox 5">
            <a:extLst>
              <a:ext uri="{FF2B5EF4-FFF2-40B4-BE49-F238E27FC236}">
                <a16:creationId xmlns:a16="http://schemas.microsoft.com/office/drawing/2014/main" id="{2E6AA5FE-4D60-12B5-AC02-8979621F9842}"/>
              </a:ext>
            </a:extLst>
          </p:cNvPr>
          <p:cNvSpPr txBox="1"/>
          <p:nvPr/>
        </p:nvSpPr>
        <p:spPr>
          <a:xfrm>
            <a:off x="238540" y="6180591"/>
            <a:ext cx="12492695" cy="369332"/>
          </a:xfrm>
          <a:prstGeom prst="rect">
            <a:avLst/>
          </a:prstGeom>
          <a:noFill/>
        </p:spPr>
        <p:txBody>
          <a:bodyPr wrap="square">
            <a:spAutoFit/>
          </a:bodyPr>
          <a:lstStyle/>
          <a:p>
            <a:r>
              <a:rPr lang="en-US" dirty="0">
                <a:effectLst/>
                <a:latin typeface="Helvetica Neue" panose="02000503000000020004" pitchFamily="2" charset="0"/>
              </a:rPr>
              <a:t>Each component of this vector tells us how much the function will change if we tweak that particular parameter.</a:t>
            </a:r>
          </a:p>
        </p:txBody>
      </p:sp>
    </p:spTree>
    <p:extLst>
      <p:ext uri="{BB962C8B-B14F-4D97-AF65-F5344CB8AC3E}">
        <p14:creationId xmlns:p14="http://schemas.microsoft.com/office/powerpoint/2010/main" val="9045722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60A62-71A9-580F-3261-6AC98F3DA9D9}"/>
              </a:ext>
            </a:extLst>
          </p:cNvPr>
          <p:cNvSpPr>
            <a:spLocks noGrp="1"/>
          </p:cNvSpPr>
          <p:nvPr>
            <p:ph type="title"/>
          </p:nvPr>
        </p:nvSpPr>
        <p:spPr/>
        <p:txBody>
          <a:bodyPr/>
          <a:lstStyle/>
          <a:p>
            <a:r>
              <a:rPr lang="en-US" b="0" i="0" dirty="0">
                <a:solidFill>
                  <a:srgbClr val="222731"/>
                </a:solidFill>
                <a:effectLst/>
                <a:latin typeface="Inter"/>
              </a:rPr>
              <a:t>Acquisition functions</a:t>
            </a:r>
            <a:endParaRPr lang="en-US" dirty="0"/>
          </a:p>
        </p:txBody>
      </p:sp>
      <p:sp>
        <p:nvSpPr>
          <p:cNvPr id="3" name="Content Placeholder 2">
            <a:extLst>
              <a:ext uri="{FF2B5EF4-FFF2-40B4-BE49-F238E27FC236}">
                <a16:creationId xmlns:a16="http://schemas.microsoft.com/office/drawing/2014/main" id="{306451FC-9A37-B3E2-BABC-CE210C035D05}"/>
              </a:ext>
            </a:extLst>
          </p:cNvPr>
          <p:cNvSpPr>
            <a:spLocks noGrp="1"/>
          </p:cNvSpPr>
          <p:nvPr>
            <p:ph idx="1"/>
          </p:nvPr>
        </p:nvSpPr>
        <p:spPr>
          <a:xfrm>
            <a:off x="838200" y="1825625"/>
            <a:ext cx="11163300" cy="4351338"/>
          </a:xfrm>
        </p:spPr>
        <p:txBody>
          <a:bodyPr/>
          <a:lstStyle/>
          <a:p>
            <a:r>
              <a:rPr lang="en-US" b="0" i="0" dirty="0">
                <a:solidFill>
                  <a:srgbClr val="222731"/>
                </a:solidFill>
                <a:effectLst/>
                <a:latin typeface="Inter"/>
              </a:rPr>
              <a:t>Now that we have a model of the function and its uncertainty, we will use this to choose which point to sample next. The </a:t>
            </a:r>
            <a:r>
              <a:rPr lang="en-US" b="0" i="1" dirty="0">
                <a:solidFill>
                  <a:srgbClr val="222731"/>
                </a:solidFill>
                <a:effectLst/>
                <a:latin typeface="Inter"/>
              </a:rPr>
              <a:t>acquisition</a:t>
            </a:r>
            <a:r>
              <a:rPr lang="en-US" b="0" i="0" dirty="0">
                <a:solidFill>
                  <a:srgbClr val="222731"/>
                </a:solidFill>
                <a:effectLst/>
                <a:latin typeface="Inter"/>
              </a:rPr>
              <a:t> function takes the mean and variance at each point </a:t>
            </a:r>
            <a:r>
              <a:rPr lang="en-US" dirty="0"/>
              <a:t>x</a:t>
            </a:r>
            <a:r>
              <a:rPr lang="en-US" b="0" i="0" dirty="0">
                <a:solidFill>
                  <a:srgbClr val="222731"/>
                </a:solidFill>
                <a:effectLst/>
                <a:latin typeface="Inter"/>
              </a:rPr>
              <a:t> on the function and computes a value that indicates how desirable it is to sample next at this position. A good acquisition function should trade off exploration and exploitation.</a:t>
            </a:r>
            <a:endParaRPr lang="en-US" dirty="0"/>
          </a:p>
        </p:txBody>
      </p:sp>
    </p:spTree>
    <p:extLst>
      <p:ext uri="{BB962C8B-B14F-4D97-AF65-F5344CB8AC3E}">
        <p14:creationId xmlns:p14="http://schemas.microsoft.com/office/powerpoint/2010/main" val="17857977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9FDF0-38F6-3D8F-6E0D-6842E0DF82C1}"/>
              </a:ext>
            </a:extLst>
          </p:cNvPr>
          <p:cNvSpPr>
            <a:spLocks noGrp="1"/>
          </p:cNvSpPr>
          <p:nvPr>
            <p:ph type="title"/>
          </p:nvPr>
        </p:nvSpPr>
        <p:spPr/>
        <p:txBody>
          <a:bodyPr/>
          <a:lstStyle/>
          <a:p>
            <a:r>
              <a:rPr lang="en-US" b="0" i="0" dirty="0">
                <a:solidFill>
                  <a:srgbClr val="222731"/>
                </a:solidFill>
                <a:effectLst/>
                <a:latin typeface="Inter"/>
              </a:rPr>
              <a:t>popular acquisition functions:</a:t>
            </a:r>
            <a:endParaRPr lang="en-US" dirty="0"/>
          </a:p>
        </p:txBody>
      </p:sp>
      <p:sp>
        <p:nvSpPr>
          <p:cNvPr id="3" name="Content Placeholder 2">
            <a:extLst>
              <a:ext uri="{FF2B5EF4-FFF2-40B4-BE49-F238E27FC236}">
                <a16:creationId xmlns:a16="http://schemas.microsoft.com/office/drawing/2014/main" id="{AC6CEABB-490A-9B7B-B882-CB65E50A8E78}"/>
              </a:ext>
            </a:extLst>
          </p:cNvPr>
          <p:cNvSpPr>
            <a:spLocks noGrp="1"/>
          </p:cNvSpPr>
          <p:nvPr>
            <p:ph idx="1"/>
          </p:nvPr>
        </p:nvSpPr>
        <p:spPr/>
        <p:txBody>
          <a:bodyPr/>
          <a:lstStyle/>
          <a:p>
            <a:r>
              <a:rPr lang="en-US" b="1" i="0" dirty="0">
                <a:solidFill>
                  <a:srgbClr val="222731"/>
                </a:solidFill>
                <a:effectLst/>
                <a:latin typeface="Inter"/>
              </a:rPr>
              <a:t>Upper confidence bound</a:t>
            </a:r>
          </a:p>
          <a:p>
            <a:r>
              <a:rPr lang="en-US" b="1" i="0" dirty="0">
                <a:solidFill>
                  <a:srgbClr val="222731"/>
                </a:solidFill>
                <a:effectLst/>
                <a:latin typeface="Inter"/>
              </a:rPr>
              <a:t>Probability of improvement</a:t>
            </a:r>
          </a:p>
          <a:p>
            <a:r>
              <a:rPr lang="en-US" b="1" i="0" dirty="0">
                <a:solidFill>
                  <a:srgbClr val="222731"/>
                </a:solidFill>
                <a:effectLst/>
                <a:latin typeface="Inter"/>
              </a:rPr>
              <a:t>Expected improvement</a:t>
            </a:r>
            <a:endParaRPr lang="en-US" b="1" dirty="0">
              <a:solidFill>
                <a:srgbClr val="222731"/>
              </a:solidFill>
              <a:latin typeface="Inter"/>
            </a:endParaRPr>
          </a:p>
          <a:p>
            <a:r>
              <a:rPr lang="en-US" b="1" i="0" dirty="0">
                <a:solidFill>
                  <a:srgbClr val="222731"/>
                </a:solidFill>
                <a:effectLst/>
                <a:latin typeface="Inter"/>
              </a:rPr>
              <a:t>Thompson sampling</a:t>
            </a:r>
            <a:endParaRPr lang="en-US" dirty="0"/>
          </a:p>
        </p:txBody>
      </p:sp>
    </p:spTree>
    <p:extLst>
      <p:ext uri="{BB962C8B-B14F-4D97-AF65-F5344CB8AC3E}">
        <p14:creationId xmlns:p14="http://schemas.microsoft.com/office/powerpoint/2010/main" val="12681606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E1F14-FF07-1878-9A28-CE805CA9A9AA}"/>
              </a:ext>
            </a:extLst>
          </p:cNvPr>
          <p:cNvSpPr>
            <a:spLocks noGrp="1"/>
          </p:cNvSpPr>
          <p:nvPr>
            <p:ph type="title"/>
          </p:nvPr>
        </p:nvSpPr>
        <p:spPr/>
        <p:txBody>
          <a:bodyPr/>
          <a:lstStyle/>
          <a:p>
            <a:r>
              <a:rPr lang="en-US" b="1" i="0" dirty="0">
                <a:solidFill>
                  <a:srgbClr val="222731"/>
                </a:solidFill>
                <a:effectLst/>
                <a:latin typeface="Inter"/>
              </a:rPr>
              <a:t>Upper confidence bound</a:t>
            </a:r>
            <a:br>
              <a:rPr lang="en-US" b="1" i="0" dirty="0">
                <a:solidFill>
                  <a:srgbClr val="222731"/>
                </a:solidFill>
                <a:effectLst/>
                <a:latin typeface="Inter"/>
              </a:rPr>
            </a:br>
            <a:endParaRPr lang="en-US" dirty="0"/>
          </a:p>
        </p:txBody>
      </p:sp>
      <p:pic>
        <p:nvPicPr>
          <p:cNvPr id="4" name="Content Placeholder 3">
            <a:extLst>
              <a:ext uri="{FF2B5EF4-FFF2-40B4-BE49-F238E27FC236}">
                <a16:creationId xmlns:a16="http://schemas.microsoft.com/office/drawing/2014/main" id="{F0F3D7B2-01A7-2AC4-AA8D-1EBA08B69D50}"/>
              </a:ext>
            </a:extLst>
          </p:cNvPr>
          <p:cNvPicPr>
            <a:picLocks noGrp="1" noChangeAspect="1"/>
          </p:cNvPicPr>
          <p:nvPr>
            <p:ph idx="1"/>
          </p:nvPr>
        </p:nvPicPr>
        <p:blipFill>
          <a:blip r:embed="rId3"/>
          <a:stretch>
            <a:fillRect/>
          </a:stretch>
        </p:blipFill>
        <p:spPr>
          <a:xfrm>
            <a:off x="723900" y="1690688"/>
            <a:ext cx="10515600" cy="2208276"/>
          </a:xfrm>
          <a:prstGeom prst="rect">
            <a:avLst/>
          </a:prstGeom>
        </p:spPr>
      </p:pic>
      <p:sp>
        <p:nvSpPr>
          <p:cNvPr id="6" name="TextBox 5">
            <a:extLst>
              <a:ext uri="{FF2B5EF4-FFF2-40B4-BE49-F238E27FC236}">
                <a16:creationId xmlns:a16="http://schemas.microsoft.com/office/drawing/2014/main" id="{B170DDF2-026F-A6D7-FD6D-1652E89FB689}"/>
              </a:ext>
            </a:extLst>
          </p:cNvPr>
          <p:cNvSpPr txBox="1"/>
          <p:nvPr/>
        </p:nvSpPr>
        <p:spPr>
          <a:xfrm>
            <a:off x="1939018" y="4820335"/>
            <a:ext cx="6098720" cy="646331"/>
          </a:xfrm>
          <a:prstGeom prst="rect">
            <a:avLst/>
          </a:prstGeom>
          <a:noFill/>
        </p:spPr>
        <p:txBody>
          <a:bodyPr wrap="square">
            <a:spAutoFit/>
          </a:bodyPr>
          <a:lstStyle/>
          <a:p>
            <a:r>
              <a:rPr lang="en-US" b="1" dirty="0"/>
              <a:t>High </a:t>
            </a:r>
            <a:r>
              <a:rPr lang="el-GR" b="1" dirty="0"/>
              <a:t>β</a:t>
            </a:r>
            <a:r>
              <a:rPr lang="el-GR" dirty="0"/>
              <a:t>→ </a:t>
            </a:r>
            <a:r>
              <a:rPr lang="en-US" dirty="0"/>
              <a:t>More exploration</a:t>
            </a:r>
          </a:p>
          <a:p>
            <a:r>
              <a:rPr lang="en-US" b="1" dirty="0"/>
              <a:t>Low </a:t>
            </a:r>
            <a:r>
              <a:rPr lang="el-GR" b="1" dirty="0"/>
              <a:t>β</a:t>
            </a:r>
            <a:r>
              <a:rPr lang="el-GR" dirty="0"/>
              <a:t>→ </a:t>
            </a:r>
            <a:r>
              <a:rPr lang="en-US" dirty="0"/>
              <a:t>More exploitation</a:t>
            </a:r>
          </a:p>
        </p:txBody>
      </p:sp>
    </p:spTree>
    <p:extLst>
      <p:ext uri="{BB962C8B-B14F-4D97-AF65-F5344CB8AC3E}">
        <p14:creationId xmlns:p14="http://schemas.microsoft.com/office/powerpoint/2010/main" val="4711439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0E0A7-BCB8-A7E3-DE0E-1AC4CA5F2777}"/>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98A31106-FD22-1180-63FC-95729690630C}"/>
              </a:ext>
            </a:extLst>
          </p:cNvPr>
          <p:cNvPicPr>
            <a:picLocks noGrp="1" noChangeAspect="1"/>
          </p:cNvPicPr>
          <p:nvPr>
            <p:ph idx="1"/>
          </p:nvPr>
        </p:nvPicPr>
        <p:blipFill>
          <a:blip r:embed="rId2"/>
          <a:stretch>
            <a:fillRect/>
          </a:stretch>
        </p:blipFill>
        <p:spPr>
          <a:xfrm>
            <a:off x="2488225" y="1143000"/>
            <a:ext cx="7215549" cy="5148263"/>
          </a:xfrm>
          <a:prstGeom prst="rect">
            <a:avLst/>
          </a:prstGeom>
        </p:spPr>
      </p:pic>
    </p:spTree>
    <p:extLst>
      <p:ext uri="{BB962C8B-B14F-4D97-AF65-F5344CB8AC3E}">
        <p14:creationId xmlns:p14="http://schemas.microsoft.com/office/powerpoint/2010/main" val="29621304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Yellow question mark">
            <a:extLst>
              <a:ext uri="{FF2B5EF4-FFF2-40B4-BE49-F238E27FC236}">
                <a16:creationId xmlns:a16="http://schemas.microsoft.com/office/drawing/2014/main" id="{BECBA10A-795A-D9DA-B82D-38E8E421AFB5}"/>
              </a:ext>
            </a:extLst>
          </p:cNvPr>
          <p:cNvPicPr>
            <a:picLocks noChangeAspect="1"/>
          </p:cNvPicPr>
          <p:nvPr/>
        </p:nvPicPr>
        <p:blipFill>
          <a:blip r:embed="rId2"/>
          <a:srcRect b="6250"/>
          <a:stretch/>
        </p:blipFill>
        <p:spPr>
          <a:xfrm>
            <a:off x="-3047" y="10"/>
            <a:ext cx="12191999" cy="6857990"/>
          </a:xfrm>
          <a:prstGeom prst="rect">
            <a:avLst/>
          </a:prstGeom>
        </p:spPr>
      </p:pic>
      <p:sp>
        <p:nvSpPr>
          <p:cNvPr id="11" name="Rectangle 10">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E66062-EC03-5F54-B3A5-084CB2633518}"/>
              </a:ext>
            </a:extLst>
          </p:cNvPr>
          <p:cNvSpPr>
            <a:spLocks noGrp="1"/>
          </p:cNvSpPr>
          <p:nvPr>
            <p:ph type="title"/>
          </p:nvPr>
        </p:nvSpPr>
        <p:spPr>
          <a:xfrm>
            <a:off x="1097280" y="325550"/>
            <a:ext cx="100584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en-US" sz="5200">
                <a:solidFill>
                  <a:srgbClr val="FFFFFF"/>
                </a:solidFill>
              </a:rPr>
              <a:t>Questions </a:t>
            </a:r>
          </a:p>
        </p:txBody>
      </p:sp>
      <p:sp>
        <p:nvSpPr>
          <p:cNvPr id="3" name="Content Placeholder 2">
            <a:extLst>
              <a:ext uri="{FF2B5EF4-FFF2-40B4-BE49-F238E27FC236}">
                <a16:creationId xmlns:a16="http://schemas.microsoft.com/office/drawing/2014/main" id="{C34FE6AF-0E22-E0C4-94BC-A3C8ABCC03AB}"/>
              </a:ext>
            </a:extLst>
          </p:cNvPr>
          <p:cNvSpPr>
            <a:spLocks noGrp="1"/>
          </p:cNvSpPr>
          <p:nvPr>
            <p:ph idx="1"/>
          </p:nvPr>
        </p:nvSpPr>
        <p:spPr>
          <a:xfrm>
            <a:off x="1100051" y="4072043"/>
            <a:ext cx="10058400" cy="1282707"/>
          </a:xfrm>
          <a:effectLst>
            <a:outerShdw blurRad="50800" dist="38100" dir="2700000" algn="tl" rotWithShape="0">
              <a:prstClr val="black">
                <a:alpha val="40000"/>
              </a:prstClr>
            </a:outerShdw>
          </a:effectLst>
        </p:spPr>
        <p:txBody>
          <a:bodyPr vert="horz" lIns="91440" tIns="45720" rIns="91440" bIns="45720" rtlCol="0">
            <a:normAutofit/>
          </a:bodyPr>
          <a:lstStyle/>
          <a:p>
            <a:pPr marL="0" indent="0" algn="ctr">
              <a:buNone/>
            </a:pPr>
            <a:r>
              <a:rPr lang="en-US" sz="2400">
                <a:solidFill>
                  <a:srgbClr val="FFFFFF"/>
                </a:solidFill>
              </a:rPr>
              <a:t>Thank you</a:t>
            </a:r>
          </a:p>
        </p:txBody>
      </p:sp>
    </p:spTree>
    <p:extLst>
      <p:ext uri="{BB962C8B-B14F-4D97-AF65-F5344CB8AC3E}">
        <p14:creationId xmlns:p14="http://schemas.microsoft.com/office/powerpoint/2010/main" val="2196210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7096B-4041-C166-5B8E-8E1D96DF23A9}"/>
              </a:ext>
            </a:extLst>
          </p:cNvPr>
          <p:cNvSpPr>
            <a:spLocks noGrp="1"/>
          </p:cNvSpPr>
          <p:nvPr>
            <p:ph type="title"/>
          </p:nvPr>
        </p:nvSpPr>
        <p:spPr>
          <a:xfrm>
            <a:off x="0" y="0"/>
            <a:ext cx="10515600" cy="1325563"/>
          </a:xfrm>
        </p:spPr>
        <p:txBody>
          <a:bodyPr/>
          <a:lstStyle/>
          <a:p>
            <a:r>
              <a:rPr lang="en-US" dirty="0">
                <a:effectLst/>
                <a:latin typeface="Helvetica Neue" panose="02000503000000020004" pitchFamily="2" charset="0"/>
              </a:rPr>
              <a:t>  Traditional gradient-based way method:</a:t>
            </a:r>
            <a:endParaRPr lang="en-US" dirty="0"/>
          </a:p>
        </p:txBody>
      </p:sp>
      <p:sp>
        <p:nvSpPr>
          <p:cNvPr id="3" name="Content Placeholder 2">
            <a:extLst>
              <a:ext uri="{FF2B5EF4-FFF2-40B4-BE49-F238E27FC236}">
                <a16:creationId xmlns:a16="http://schemas.microsoft.com/office/drawing/2014/main" id="{11467A2D-A027-E48D-5CB7-99400A577A4E}"/>
              </a:ext>
            </a:extLst>
          </p:cNvPr>
          <p:cNvSpPr>
            <a:spLocks noGrp="1"/>
          </p:cNvSpPr>
          <p:nvPr>
            <p:ph idx="1"/>
          </p:nvPr>
        </p:nvSpPr>
        <p:spPr>
          <a:xfrm>
            <a:off x="683201" y="4201836"/>
            <a:ext cx="4034573" cy="4351338"/>
          </a:xfrm>
        </p:spPr>
        <p:txBody>
          <a:bodyPr>
            <a:normAutofit/>
          </a:bodyPr>
          <a:lstStyle/>
          <a:p>
            <a:r>
              <a:rPr lang="en-US" sz="2400" dirty="0"/>
              <a:t>In gradient descent, the parameters are updated iteratively using:</a:t>
            </a:r>
          </a:p>
          <a:p>
            <a:endParaRPr lang="en-US" dirty="0"/>
          </a:p>
        </p:txBody>
      </p:sp>
      <p:pic>
        <p:nvPicPr>
          <p:cNvPr id="4" name="Picture 3">
            <a:extLst>
              <a:ext uri="{FF2B5EF4-FFF2-40B4-BE49-F238E27FC236}">
                <a16:creationId xmlns:a16="http://schemas.microsoft.com/office/drawing/2014/main" id="{8DAE179B-D71A-B0C5-155E-D9FA93C327EE}"/>
              </a:ext>
            </a:extLst>
          </p:cNvPr>
          <p:cNvPicPr>
            <a:picLocks noChangeAspect="1"/>
          </p:cNvPicPr>
          <p:nvPr/>
        </p:nvPicPr>
        <p:blipFill>
          <a:blip r:embed="rId2"/>
          <a:stretch>
            <a:fillRect/>
          </a:stretch>
        </p:blipFill>
        <p:spPr>
          <a:xfrm>
            <a:off x="5503680" y="3638067"/>
            <a:ext cx="6688320" cy="3219933"/>
          </a:xfrm>
          <a:prstGeom prst="rect">
            <a:avLst/>
          </a:prstGeom>
        </p:spPr>
      </p:pic>
      <p:sp>
        <p:nvSpPr>
          <p:cNvPr id="6" name="TextBox 5">
            <a:extLst>
              <a:ext uri="{FF2B5EF4-FFF2-40B4-BE49-F238E27FC236}">
                <a16:creationId xmlns:a16="http://schemas.microsoft.com/office/drawing/2014/main" id="{2233689C-B9EF-15B9-2A30-E993AF9219A5}"/>
              </a:ext>
            </a:extLst>
          </p:cNvPr>
          <p:cNvSpPr txBox="1"/>
          <p:nvPr/>
        </p:nvSpPr>
        <p:spPr>
          <a:xfrm>
            <a:off x="440634" y="1538211"/>
            <a:ext cx="10969487" cy="1323439"/>
          </a:xfrm>
          <a:prstGeom prst="rect">
            <a:avLst/>
          </a:prstGeom>
          <a:noFill/>
        </p:spPr>
        <p:txBody>
          <a:bodyPr wrap="square">
            <a:spAutoFit/>
          </a:bodyPr>
          <a:lstStyle/>
          <a:p>
            <a:r>
              <a:rPr lang="en-US" sz="2000" dirty="0"/>
              <a:t>The goal of training a model is to find the set of parameters that minimize the cost function. The gradient points in the direction of the steepest ascent (increase) of the function, but since we want to minimize the cost, we move in the opposite direction of the gradient—this is known as gradient descent.</a:t>
            </a:r>
          </a:p>
        </p:txBody>
      </p:sp>
    </p:spTree>
    <p:extLst>
      <p:ext uri="{BB962C8B-B14F-4D97-AF65-F5344CB8AC3E}">
        <p14:creationId xmlns:p14="http://schemas.microsoft.com/office/powerpoint/2010/main" val="28830174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41B2C-7A24-F289-297C-5FDE40F8FF11}"/>
              </a:ext>
            </a:extLst>
          </p:cNvPr>
          <p:cNvSpPr>
            <a:spLocks noGrp="1"/>
          </p:cNvSpPr>
          <p:nvPr>
            <p:ph type="title"/>
          </p:nvPr>
        </p:nvSpPr>
        <p:spPr/>
        <p:txBody>
          <a:bodyPr/>
          <a:lstStyle/>
          <a:p>
            <a:r>
              <a:rPr lang="en-US" dirty="0"/>
              <a:t>Challenges:</a:t>
            </a:r>
          </a:p>
        </p:txBody>
      </p:sp>
      <p:sp>
        <p:nvSpPr>
          <p:cNvPr id="3" name="Content Placeholder 2">
            <a:extLst>
              <a:ext uri="{FF2B5EF4-FFF2-40B4-BE49-F238E27FC236}">
                <a16:creationId xmlns:a16="http://schemas.microsoft.com/office/drawing/2014/main" id="{EFB4CD10-ACBE-C515-385B-B234F92459BA}"/>
              </a:ext>
            </a:extLst>
          </p:cNvPr>
          <p:cNvSpPr>
            <a:spLocks noGrp="1"/>
          </p:cNvSpPr>
          <p:nvPr>
            <p:ph idx="1"/>
          </p:nvPr>
        </p:nvSpPr>
        <p:spPr/>
        <p:txBody>
          <a:bodyPr/>
          <a:lstStyle/>
          <a:p>
            <a:r>
              <a:rPr lang="en-US" b="1" i="0" dirty="0">
                <a:solidFill>
                  <a:srgbClr val="222731"/>
                </a:solidFill>
                <a:effectLst/>
                <a:latin typeface="Inter"/>
              </a:rPr>
              <a:t>Evaluation cost:</a:t>
            </a:r>
            <a:r>
              <a:rPr lang="en-US" b="0" i="0" dirty="0">
                <a:solidFill>
                  <a:srgbClr val="222731"/>
                </a:solidFill>
                <a:effectLst/>
                <a:latin typeface="Inter"/>
              </a:rPr>
              <a:t> Evaluating the function that we wish to maximize is very expensive.</a:t>
            </a:r>
          </a:p>
          <a:p>
            <a:r>
              <a:rPr lang="en-US" b="1" i="0" dirty="0">
                <a:solidFill>
                  <a:srgbClr val="222731"/>
                </a:solidFill>
                <a:effectLst/>
                <a:latin typeface="Inter"/>
              </a:rPr>
              <a:t>Multiple local optima</a:t>
            </a:r>
            <a:endParaRPr lang="en-US" dirty="0">
              <a:solidFill>
                <a:srgbClr val="222731"/>
              </a:solidFill>
              <a:latin typeface="Inter"/>
            </a:endParaRPr>
          </a:p>
          <a:p>
            <a:r>
              <a:rPr lang="en-US" b="1" i="0" dirty="0">
                <a:solidFill>
                  <a:srgbClr val="222731"/>
                </a:solidFill>
                <a:effectLst/>
                <a:latin typeface="Inter"/>
              </a:rPr>
              <a:t>Variable types:</a:t>
            </a:r>
            <a:r>
              <a:rPr lang="en-US" b="0" i="0" dirty="0">
                <a:solidFill>
                  <a:srgbClr val="222731"/>
                </a:solidFill>
                <a:effectLst/>
                <a:latin typeface="Inter"/>
              </a:rPr>
              <a:t> There are a mixture of discrete variables and continuous variables.</a:t>
            </a:r>
          </a:p>
          <a:p>
            <a:r>
              <a:rPr lang="en-US" b="1" i="0" dirty="0">
                <a:solidFill>
                  <a:srgbClr val="222731"/>
                </a:solidFill>
                <a:effectLst/>
                <a:latin typeface="Inter"/>
              </a:rPr>
              <a:t>Conditional variables</a:t>
            </a:r>
            <a:endParaRPr lang="en-US" dirty="0">
              <a:solidFill>
                <a:srgbClr val="222731"/>
              </a:solidFill>
              <a:latin typeface="Inter"/>
            </a:endParaRPr>
          </a:p>
          <a:p>
            <a:r>
              <a:rPr lang="en-US" b="1" i="0" dirty="0">
                <a:solidFill>
                  <a:srgbClr val="222731"/>
                </a:solidFill>
                <a:effectLst/>
                <a:latin typeface="Inter"/>
              </a:rPr>
              <a:t>Noise:</a:t>
            </a:r>
            <a:r>
              <a:rPr lang="en-US" b="0" i="0" dirty="0">
                <a:solidFill>
                  <a:srgbClr val="222731"/>
                </a:solidFill>
                <a:effectLst/>
                <a:latin typeface="Inter"/>
              </a:rPr>
              <a:t> The function may return different values for the same input hyperparameter set.</a:t>
            </a:r>
          </a:p>
          <a:p>
            <a:r>
              <a:rPr lang="en-US" b="1" i="0" dirty="0">
                <a:solidFill>
                  <a:srgbClr val="222731"/>
                </a:solidFill>
                <a:effectLst/>
                <a:latin typeface="Inter"/>
              </a:rPr>
              <a:t>No derivatives:</a:t>
            </a:r>
            <a:r>
              <a:rPr lang="en-US" b="0" i="0" dirty="0">
                <a:solidFill>
                  <a:srgbClr val="222731"/>
                </a:solidFill>
                <a:effectLst/>
                <a:latin typeface="Inter"/>
              </a:rPr>
              <a:t> We do not have access to the gradient of the function</a:t>
            </a:r>
          </a:p>
          <a:p>
            <a:endParaRPr lang="en-US" dirty="0"/>
          </a:p>
        </p:txBody>
      </p:sp>
    </p:spTree>
    <p:extLst>
      <p:ext uri="{BB962C8B-B14F-4D97-AF65-F5344CB8AC3E}">
        <p14:creationId xmlns:p14="http://schemas.microsoft.com/office/powerpoint/2010/main" val="41505754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F8766AB-CF99-F95E-53BC-9FF2E334B284}"/>
              </a:ext>
            </a:extLst>
          </p:cNvPr>
          <p:cNvSpPr>
            <a:spLocks noGrp="1"/>
          </p:cNvSpPr>
          <p:nvPr>
            <p:ph idx="1"/>
          </p:nvPr>
        </p:nvSpPr>
        <p:spPr>
          <a:xfrm>
            <a:off x="216173" y="2506662"/>
            <a:ext cx="4707519" cy="4351338"/>
          </a:xfrm>
        </p:spPr>
        <p:txBody>
          <a:bodyPr/>
          <a:lstStyle/>
          <a:p>
            <a:r>
              <a:rPr lang="en-US" b="0" i="0" dirty="0">
                <a:solidFill>
                  <a:srgbClr val="222731"/>
                </a:solidFill>
                <a:effectLst/>
                <a:latin typeface="Inter"/>
              </a:rPr>
              <a:t>Bayesian optimization is a framework that can deal with optimization problems that have all of these challenges</a:t>
            </a:r>
            <a:endParaRPr lang="en-US" dirty="0"/>
          </a:p>
        </p:txBody>
      </p:sp>
      <p:pic>
        <p:nvPicPr>
          <p:cNvPr id="1026" name="Picture 2">
            <a:extLst>
              <a:ext uri="{FF2B5EF4-FFF2-40B4-BE49-F238E27FC236}">
                <a16:creationId xmlns:a16="http://schemas.microsoft.com/office/drawing/2014/main" id="{B0EFC977-051E-E3F7-13F5-3A56E1AEDE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1925" y="0"/>
            <a:ext cx="695007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21566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312C6-DF27-A562-E014-5AE7ED2BB4E8}"/>
              </a:ext>
            </a:extLst>
          </p:cNvPr>
          <p:cNvSpPr>
            <a:spLocks noGrp="1"/>
          </p:cNvSpPr>
          <p:nvPr>
            <p:ph type="title"/>
          </p:nvPr>
        </p:nvSpPr>
        <p:spPr>
          <a:xfrm>
            <a:off x="838200" y="325368"/>
            <a:ext cx="10515600" cy="1325563"/>
          </a:xfrm>
        </p:spPr>
        <p:txBody>
          <a:bodyPr>
            <a:normAutofit/>
          </a:bodyPr>
          <a:lstStyle/>
          <a:p>
            <a:r>
              <a:rPr lang="en-US" sz="4000"/>
              <a:t>Core Idea of Bayesian Optimization:</a:t>
            </a:r>
            <a:endParaRPr lang="en-US" sz="4000" dirty="0"/>
          </a:p>
        </p:txBody>
      </p:sp>
      <p:graphicFrame>
        <p:nvGraphicFramePr>
          <p:cNvPr id="8" name="Content Placeholder 2">
            <a:extLst>
              <a:ext uri="{FF2B5EF4-FFF2-40B4-BE49-F238E27FC236}">
                <a16:creationId xmlns:a16="http://schemas.microsoft.com/office/drawing/2014/main" id="{E8F3DB48-BD94-B9A0-7C81-7140E0C13D11}"/>
              </a:ext>
            </a:extLst>
          </p:cNvPr>
          <p:cNvGraphicFramePr>
            <a:graphicFrameLocks noGrp="1"/>
          </p:cNvGraphicFramePr>
          <p:nvPr>
            <p:ph idx="1"/>
            <p:extLst>
              <p:ext uri="{D42A27DB-BD31-4B8C-83A1-F6EECF244321}">
                <p14:modId xmlns:p14="http://schemas.microsoft.com/office/powerpoint/2010/main" val="1267723575"/>
              </p:ext>
            </p:extLst>
          </p:nvPr>
        </p:nvGraphicFramePr>
        <p:xfrm>
          <a:off x="576470" y="902208"/>
          <a:ext cx="10515600" cy="54742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30EEB338-BF9F-129E-675A-93C4B3DAF8A2}"/>
              </a:ext>
            </a:extLst>
          </p:cNvPr>
          <p:cNvSpPr txBox="1"/>
          <p:nvPr/>
        </p:nvSpPr>
        <p:spPr>
          <a:xfrm>
            <a:off x="1099930" y="5817603"/>
            <a:ext cx="10402957" cy="369332"/>
          </a:xfrm>
          <a:prstGeom prst="rect">
            <a:avLst/>
          </a:prstGeom>
          <a:noFill/>
        </p:spPr>
        <p:txBody>
          <a:bodyPr wrap="square">
            <a:spAutoFit/>
          </a:bodyPr>
          <a:lstStyle/>
          <a:p>
            <a:r>
              <a:rPr lang="en-US">
                <a:solidFill>
                  <a:srgbClr val="FF0000"/>
                </a:solidFill>
              </a:rPr>
              <a:t>These allow Bayesian optimization to make informed decisions about where to explore next.</a:t>
            </a:r>
            <a:endParaRPr lang="en-US" dirty="0">
              <a:solidFill>
                <a:srgbClr val="FF0000"/>
              </a:solidFill>
            </a:endParaRPr>
          </a:p>
        </p:txBody>
      </p:sp>
    </p:spTree>
    <p:extLst>
      <p:ext uri="{BB962C8B-B14F-4D97-AF65-F5344CB8AC3E}">
        <p14:creationId xmlns:p14="http://schemas.microsoft.com/office/powerpoint/2010/main" val="12774248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94FD5-1A24-B4FC-77C3-4AA762F5BA73}"/>
              </a:ext>
            </a:extLst>
          </p:cNvPr>
          <p:cNvSpPr>
            <a:spLocks noGrp="1"/>
          </p:cNvSpPr>
          <p:nvPr>
            <p:ph type="title"/>
          </p:nvPr>
        </p:nvSpPr>
        <p:spPr>
          <a:xfrm>
            <a:off x="627821" y="1665958"/>
            <a:ext cx="10515600" cy="1325563"/>
          </a:xfrm>
        </p:spPr>
        <p:txBody>
          <a:bodyPr>
            <a:normAutofit/>
          </a:bodyPr>
          <a:lstStyle/>
          <a:p>
            <a:r>
              <a:rPr lang="en-US" sz="4000" dirty="0"/>
              <a:t>Problem setup</a:t>
            </a:r>
          </a:p>
        </p:txBody>
      </p:sp>
      <p:pic>
        <p:nvPicPr>
          <p:cNvPr id="4" name="Content Placeholder 3">
            <a:extLst>
              <a:ext uri="{FF2B5EF4-FFF2-40B4-BE49-F238E27FC236}">
                <a16:creationId xmlns:a16="http://schemas.microsoft.com/office/drawing/2014/main" id="{CF63D22E-5AF3-2BED-DF4E-211C9D3EAA83}"/>
              </a:ext>
            </a:extLst>
          </p:cNvPr>
          <p:cNvPicPr>
            <a:picLocks noGrp="1" noChangeAspect="1"/>
          </p:cNvPicPr>
          <p:nvPr>
            <p:ph idx="1"/>
          </p:nvPr>
        </p:nvPicPr>
        <p:blipFill>
          <a:blip r:embed="rId2"/>
          <a:stretch>
            <a:fillRect/>
          </a:stretch>
        </p:blipFill>
        <p:spPr>
          <a:xfrm>
            <a:off x="5777947" y="829123"/>
            <a:ext cx="5847860" cy="5425124"/>
          </a:xfrm>
          <a:prstGeom prst="rect">
            <a:avLst/>
          </a:prstGeom>
        </p:spPr>
      </p:pic>
      <p:sp>
        <p:nvSpPr>
          <p:cNvPr id="6" name="TextBox 5">
            <a:extLst>
              <a:ext uri="{FF2B5EF4-FFF2-40B4-BE49-F238E27FC236}">
                <a16:creationId xmlns:a16="http://schemas.microsoft.com/office/drawing/2014/main" id="{612B75B2-0BB7-C409-1063-8D2454F84BB8}"/>
              </a:ext>
            </a:extLst>
          </p:cNvPr>
          <p:cNvSpPr txBox="1"/>
          <p:nvPr/>
        </p:nvSpPr>
        <p:spPr>
          <a:xfrm>
            <a:off x="293205" y="4409661"/>
            <a:ext cx="5592416" cy="923330"/>
          </a:xfrm>
          <a:prstGeom prst="rect">
            <a:avLst/>
          </a:prstGeom>
          <a:noFill/>
        </p:spPr>
        <p:txBody>
          <a:bodyPr wrap="square">
            <a:spAutoFit/>
          </a:bodyPr>
          <a:lstStyle/>
          <a:p>
            <a:r>
              <a:rPr lang="en-US" b="0" i="0" dirty="0">
                <a:solidFill>
                  <a:srgbClr val="222731"/>
                </a:solidFill>
                <a:effectLst/>
                <a:latin typeface="Inter"/>
              </a:rPr>
              <a:t>At iteration </a:t>
            </a:r>
            <a:r>
              <a:rPr lang="en-US" dirty="0"/>
              <a:t>t</a:t>
            </a:r>
            <a:r>
              <a:rPr lang="en-US" b="0" i="0" dirty="0">
                <a:solidFill>
                  <a:srgbClr val="222731"/>
                </a:solidFill>
                <a:effectLst/>
                <a:latin typeface="Inter"/>
              </a:rPr>
              <a:t>, the algorithm can learn about the function by choosing parameters </a:t>
            </a:r>
            <a:r>
              <a:rPr lang="en-US" dirty="0" err="1"/>
              <a:t>xt</a:t>
            </a:r>
            <a:r>
              <a:rPr lang="en-US" b="0" i="0" dirty="0">
                <a:solidFill>
                  <a:srgbClr val="222731"/>
                </a:solidFill>
                <a:effectLst/>
                <a:latin typeface="Inter"/>
              </a:rPr>
              <a:t> and receiving the corresponding function value </a:t>
            </a:r>
            <a:r>
              <a:rPr lang="en-US" dirty="0"/>
              <a:t>f[</a:t>
            </a:r>
            <a:r>
              <a:rPr lang="en-US" dirty="0" err="1"/>
              <a:t>xt</a:t>
            </a:r>
            <a:r>
              <a:rPr lang="en-US" dirty="0"/>
              <a:t>]</a:t>
            </a:r>
            <a:r>
              <a:rPr lang="en-US" b="0" i="0" dirty="0">
                <a:solidFill>
                  <a:srgbClr val="222731"/>
                </a:solidFill>
                <a:effectLst/>
                <a:latin typeface="Inter"/>
              </a:rPr>
              <a:t>.</a:t>
            </a:r>
            <a:endParaRPr lang="en-US" dirty="0"/>
          </a:p>
        </p:txBody>
      </p:sp>
      <p:sp>
        <p:nvSpPr>
          <p:cNvPr id="8" name="TextBox 7">
            <a:extLst>
              <a:ext uri="{FF2B5EF4-FFF2-40B4-BE49-F238E27FC236}">
                <a16:creationId xmlns:a16="http://schemas.microsoft.com/office/drawing/2014/main" id="{4DE0B747-5E15-8108-27A0-85B8DB632F48}"/>
              </a:ext>
            </a:extLst>
          </p:cNvPr>
          <p:cNvSpPr txBox="1"/>
          <p:nvPr/>
        </p:nvSpPr>
        <p:spPr>
          <a:xfrm>
            <a:off x="293205" y="5470453"/>
            <a:ext cx="5592416" cy="646331"/>
          </a:xfrm>
          <a:prstGeom prst="rect">
            <a:avLst/>
          </a:prstGeom>
          <a:noFill/>
        </p:spPr>
        <p:txBody>
          <a:bodyPr wrap="square">
            <a:spAutoFit/>
          </a:bodyPr>
          <a:lstStyle/>
          <a:p>
            <a:r>
              <a:rPr lang="en-US" b="0" i="0" dirty="0">
                <a:solidFill>
                  <a:srgbClr val="222731"/>
                </a:solidFill>
                <a:effectLst/>
                <a:latin typeface="Inter"/>
              </a:rPr>
              <a:t>we want to minimize the number of iterations </a:t>
            </a:r>
            <a:r>
              <a:rPr lang="en-US" dirty="0"/>
              <a:t>t</a:t>
            </a:r>
            <a:r>
              <a:rPr lang="en-US" b="0" i="0" dirty="0">
                <a:solidFill>
                  <a:srgbClr val="222731"/>
                </a:solidFill>
                <a:effectLst/>
                <a:latin typeface="Inter"/>
              </a:rPr>
              <a:t> before we can guarantee that we find parameters </a:t>
            </a:r>
            <a:r>
              <a:rPr lang="en-US" dirty="0"/>
              <a:t>x^</a:t>
            </a:r>
            <a:r>
              <a:rPr lang="en-US" b="0" i="0" dirty="0">
                <a:solidFill>
                  <a:srgbClr val="222731"/>
                </a:solidFill>
                <a:effectLst/>
                <a:latin typeface="Inter"/>
              </a:rPr>
              <a:t> such</a:t>
            </a:r>
            <a:endParaRPr lang="en-US" dirty="0"/>
          </a:p>
        </p:txBody>
      </p:sp>
      <p:pic>
        <p:nvPicPr>
          <p:cNvPr id="7" name="Picture 6">
            <a:extLst>
              <a:ext uri="{FF2B5EF4-FFF2-40B4-BE49-F238E27FC236}">
                <a16:creationId xmlns:a16="http://schemas.microsoft.com/office/drawing/2014/main" id="{A4A329CB-3475-85D6-C94D-67A1ACEDF183}"/>
              </a:ext>
            </a:extLst>
          </p:cNvPr>
          <p:cNvPicPr>
            <a:picLocks noChangeAspect="1"/>
          </p:cNvPicPr>
          <p:nvPr/>
        </p:nvPicPr>
        <p:blipFill>
          <a:blip r:embed="rId3"/>
          <a:stretch>
            <a:fillRect/>
          </a:stretch>
        </p:blipFill>
        <p:spPr>
          <a:xfrm>
            <a:off x="6096000" y="3541685"/>
            <a:ext cx="3218688" cy="1735953"/>
          </a:xfrm>
          <a:prstGeom prst="rect">
            <a:avLst/>
          </a:prstGeom>
        </p:spPr>
      </p:pic>
    </p:spTree>
    <p:extLst>
      <p:ext uri="{BB962C8B-B14F-4D97-AF65-F5344CB8AC3E}">
        <p14:creationId xmlns:p14="http://schemas.microsoft.com/office/powerpoint/2010/main" val="14156182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1BBC4-98F0-F79D-4BDF-BA6BD8D11E5C}"/>
              </a:ext>
            </a:extLst>
          </p:cNvPr>
          <p:cNvSpPr>
            <a:spLocks noGrp="1"/>
          </p:cNvSpPr>
          <p:nvPr>
            <p:ph type="title"/>
          </p:nvPr>
        </p:nvSpPr>
        <p:spPr/>
        <p:txBody>
          <a:bodyPr/>
          <a:lstStyle/>
          <a:p>
            <a:r>
              <a:rPr lang="en-US" dirty="0"/>
              <a:t>Let's Bake For the first time</a:t>
            </a:r>
          </a:p>
        </p:txBody>
      </p:sp>
      <p:pic>
        <p:nvPicPr>
          <p:cNvPr id="4" name="Content Placeholder 3">
            <a:extLst>
              <a:ext uri="{FF2B5EF4-FFF2-40B4-BE49-F238E27FC236}">
                <a16:creationId xmlns:a16="http://schemas.microsoft.com/office/drawing/2014/main" id="{1C1A2601-DAF4-CC92-C1C3-8B68A39454B9}"/>
              </a:ext>
            </a:extLst>
          </p:cNvPr>
          <p:cNvPicPr>
            <a:picLocks noGrp="1" noChangeAspect="1"/>
          </p:cNvPicPr>
          <p:nvPr>
            <p:ph idx="1"/>
          </p:nvPr>
        </p:nvPicPr>
        <p:blipFill>
          <a:blip r:embed="rId2"/>
          <a:stretch>
            <a:fillRect/>
          </a:stretch>
        </p:blipFill>
        <p:spPr>
          <a:xfrm>
            <a:off x="3303651" y="2155372"/>
            <a:ext cx="5584697" cy="2965386"/>
          </a:xfrm>
          <a:prstGeom prst="rect">
            <a:avLst/>
          </a:prstGeom>
        </p:spPr>
      </p:pic>
      <p:sp>
        <p:nvSpPr>
          <p:cNvPr id="5" name="TextBox 4">
            <a:extLst>
              <a:ext uri="{FF2B5EF4-FFF2-40B4-BE49-F238E27FC236}">
                <a16:creationId xmlns:a16="http://schemas.microsoft.com/office/drawing/2014/main" id="{625A7425-D113-8069-9C88-34F1558720A4}"/>
              </a:ext>
            </a:extLst>
          </p:cNvPr>
          <p:cNvSpPr txBox="1"/>
          <p:nvPr/>
        </p:nvSpPr>
        <p:spPr>
          <a:xfrm>
            <a:off x="1255776" y="5569545"/>
            <a:ext cx="8961120" cy="923330"/>
          </a:xfrm>
          <a:prstGeom prst="rect">
            <a:avLst/>
          </a:prstGeom>
          <a:noFill/>
        </p:spPr>
        <p:txBody>
          <a:bodyPr wrap="square">
            <a:spAutoFit/>
          </a:bodyPr>
          <a:lstStyle/>
          <a:p>
            <a:r>
              <a:rPr lang="en-US" b="0" i="0" dirty="0">
                <a:solidFill>
                  <a:srgbClr val="222731"/>
                </a:solidFill>
                <a:effectLst/>
                <a:latin typeface="Inter"/>
              </a:rPr>
              <a:t>We’ll assume for now that all parameters are continuous, that their existences are not conditional on one another, and that the cost function is deterministic so that it always returns the same value for the same input.</a:t>
            </a:r>
            <a:endParaRPr lang="en-US" dirty="0"/>
          </a:p>
        </p:txBody>
      </p:sp>
    </p:spTree>
    <p:extLst>
      <p:ext uri="{BB962C8B-B14F-4D97-AF65-F5344CB8AC3E}">
        <p14:creationId xmlns:p14="http://schemas.microsoft.com/office/powerpoint/2010/main" val="28715779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20471</TotalTime>
  <Words>1740</Words>
  <Application>Microsoft Office PowerPoint</Application>
  <PresentationFormat>Widescreen</PresentationFormat>
  <Paragraphs>96</Paragraphs>
  <Slides>34</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Aptos</vt:lpstr>
      <vt:lpstr>Aptos Display</vt:lpstr>
      <vt:lpstr>Arial</vt:lpstr>
      <vt:lpstr>Google Sans</vt:lpstr>
      <vt:lpstr>Helvetica Neue</vt:lpstr>
      <vt:lpstr>Inter</vt:lpstr>
      <vt:lpstr>Office Theme</vt:lpstr>
      <vt:lpstr>Bayesian Optimization</vt:lpstr>
      <vt:lpstr>Optimization problems</vt:lpstr>
      <vt:lpstr>What is the Gradient?</vt:lpstr>
      <vt:lpstr>  Traditional gradient-based way method:</vt:lpstr>
      <vt:lpstr>Challenges:</vt:lpstr>
      <vt:lpstr>PowerPoint Presentation</vt:lpstr>
      <vt:lpstr>Core Idea of Bayesian Optimization:</vt:lpstr>
      <vt:lpstr>Problem setup</vt:lpstr>
      <vt:lpstr>Let's Bake For the first time</vt:lpstr>
      <vt:lpstr>Grid Search </vt:lpstr>
      <vt:lpstr>Random Search</vt:lpstr>
      <vt:lpstr>Sequential search strategies</vt:lpstr>
      <vt:lpstr>Which one is better for the next sample? x1 or x2? </vt:lpstr>
      <vt:lpstr>PowerPoint Presentation</vt:lpstr>
      <vt:lpstr>PowerPoint Presentation</vt:lpstr>
      <vt:lpstr>Bayesian optimization</vt:lpstr>
      <vt:lpstr>Why it Works?</vt:lpstr>
      <vt:lpstr>PowerPoint Presentation</vt:lpstr>
      <vt:lpstr>Central limit Theorem </vt:lpstr>
      <vt:lpstr>PowerPoint Presentation</vt:lpstr>
      <vt:lpstr>PowerPoint Presentation</vt:lpstr>
      <vt:lpstr>PowerPoint Presentation</vt:lpstr>
      <vt:lpstr>A GP is described by two things: </vt:lpstr>
      <vt:lpstr>example</vt:lpstr>
      <vt:lpstr>PowerPoint Presentation</vt:lpstr>
      <vt:lpstr>Example for clarification </vt:lpstr>
      <vt:lpstr>PowerPoint Presentation</vt:lpstr>
      <vt:lpstr>PowerPoint Presentation</vt:lpstr>
      <vt:lpstr>PowerPoint Presentation</vt:lpstr>
      <vt:lpstr>Acquisition functions</vt:lpstr>
      <vt:lpstr>popular acquisition functions:</vt:lpstr>
      <vt:lpstr>Upper confidence bound </vt:lpstr>
      <vt:lpstr>PowerPoint Presentation</vt:lpstr>
      <vt:lpstr>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Pegah Khorasani (Student)</dc:creator>
  <cp:lastModifiedBy>Reza Rahimi Azghan</cp:lastModifiedBy>
  <cp:revision>3</cp:revision>
  <dcterms:created xsi:type="dcterms:W3CDTF">2024-08-10T16:47:50Z</dcterms:created>
  <dcterms:modified xsi:type="dcterms:W3CDTF">2024-11-06T19:52:15Z</dcterms:modified>
</cp:coreProperties>
</file>