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hart2.xml" ContentType="application/vnd.openxmlformats-officedocument.drawingml.chart+xml"/>
  <Override PartName="/ppt/charts/colors2.xml" ContentType="application/vnd.ms-office.chartcolorstyl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8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presProps" Target="presProps.xml"/>
</Relationships>
</file>

<file path=ppt/charts/_rels/chart1.xml.rels><?xml version="1.0" encoding="UTF-8"?>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
</Relationships>
</file>

<file path=ppt/charts/_rels/chart2.xml.rels><?xml version="1.0" encoding="UTF-8"?>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chart>
    <c:title>
      <c:tx>
        <c:rich>
          <a:bodyPr rot="0"/>
          <a:lstStyle/>
          <a:p>
            <a:pPr>
              <a:defRPr sz="1300" b="0" u="none" strike="noStrike">
                <a:solidFill>
                  <a:srgbClr val="000000"/>
                </a:solidFill>
                <a:uFillTx/>
                <a:latin typeface="Arial"/>
              </a:defRPr>
            </a:pPr>
            <a:r>
              <a:rPr sz="1200" b="0" u="none" strike="noStrike">
                <a:solidFill>
                  <a:srgbClr val="6E6780"/>
                </a:solidFill>
                <a:uFillTx/>
                <a:latin typeface="Calibri"/>
              </a:rPr>
              <a:t>Average performance (AP %, higher is better)</a:t>
            </a:r>
          </a:p>
        </c:rich>
      </c:tx>
      <c:overlay val="0"/>
      <c:spPr>
        <a:noFill/>
        <a:ln w="0">
          <a:noFill/>
        </a:ln>
      </c:spPr>
    </c:title>
    <c:autoTitleDeleted val="0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O-LoRA</c:v>
                </c:pt>
              </c:strCache>
            </c:strRef>
          </c:tx>
          <c:spPr>
            <a:solidFill>
              <a:srgbClr val="9B8AB8"/>
            </a:solidFill>
            <a:ln w="0">
              <a:noFill/>
            </a:ln>
          </c:spPr>
          <c:invertIfNegative val="0"/>
          <c:dLbls>
            <c:numFmt formatCode="0.0" sourceLinked="0"/>
            <c:txPr>
              <a:bodyPr wrap="square"/>
              <a:lstStyle/>
              <a:p>
                <a:pPr>
                  <a:defRPr sz="800" b="0" u="none" strike="noStrike">
                    <a:solidFill>
                      <a:srgbClr val="2E2A38"/>
                    </a:solidFill>
                    <a:uFillTx/>
                    <a:latin typeface="Calibr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4"/>
                <c:pt idx="0">
                  <c:v>SuperNI O1</c:v>
                </c:pt>
                <c:pt idx="1">
                  <c:v>SuperNI O2</c:v>
                </c:pt>
                <c:pt idx="2">
                  <c:v>Long Seq O3</c:v>
                </c:pt>
                <c:pt idx="3">
                  <c:v>Long Seq O4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27.91</c:v>
                </c:pt>
                <c:pt idx="1">
                  <c:v>33.35</c:v>
                </c:pt>
                <c:pt idx="2">
                  <c:v>71.31</c:v>
                </c:pt>
                <c:pt idx="3">
                  <c:v>71.6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InfLoRA</c:v>
                </c:pt>
              </c:strCache>
            </c:strRef>
          </c:tx>
          <c:spPr>
            <a:solidFill>
              <a:srgbClr val="6B4E9E"/>
            </a:solidFill>
            <a:ln w="0">
              <a:noFill/>
            </a:ln>
          </c:spPr>
          <c:invertIfNegative val="0"/>
          <c:dLbls>
            <c:numFmt formatCode="0.0" sourceLinked="0"/>
            <c:txPr>
              <a:bodyPr wrap="square"/>
              <a:lstStyle/>
              <a:p>
                <a:pPr>
                  <a:defRPr sz="800" b="0" u="none" strike="noStrike">
                    <a:solidFill>
                      <a:srgbClr val="2E2A38"/>
                    </a:solidFill>
                    <a:uFillTx/>
                    <a:latin typeface="Calibr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4"/>
                <c:pt idx="0">
                  <c:v>SuperNI O1</c:v>
                </c:pt>
                <c:pt idx="1">
                  <c:v>SuperNI O2</c:v>
                </c:pt>
                <c:pt idx="2">
                  <c:v>Long Seq O3</c:v>
                </c:pt>
                <c:pt idx="3">
                  <c:v>Long Seq O4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4"/>
                <c:pt idx="0">
                  <c:v>39.02</c:v>
                </c:pt>
                <c:pt idx="1">
                  <c:v>39.97</c:v>
                </c:pt>
                <c:pt idx="2">
                  <c:v>75.02</c:v>
                </c:pt>
                <c:pt idx="3">
                  <c:v>75.35</c:v>
                </c:pt>
              </c:numCache>
            </c:numRef>
          </c:val>
        </c:ser>
        <c:ser>
          <c:idx val="2"/>
          <c:order val="2"/>
          <c:tx>
            <c:strRef>
              <c:f>label 2</c:f>
              <c:strCache>
                <c:ptCount val="1"/>
                <c:pt idx="0">
                  <c:v>GainLoRA</c:v>
                </c:pt>
              </c:strCache>
            </c:strRef>
          </c:tx>
          <c:spPr>
            <a:solidFill>
              <a:srgbClr val="4A2F6E"/>
            </a:solidFill>
            <a:ln w="0">
              <a:noFill/>
            </a:ln>
          </c:spPr>
          <c:invertIfNegative val="0"/>
          <c:dLbls>
            <c:numFmt formatCode="0.0" sourceLinked="0"/>
            <c:txPr>
              <a:bodyPr wrap="square"/>
              <a:lstStyle/>
              <a:p>
                <a:pPr>
                  <a:defRPr sz="800" b="0" u="none" strike="noStrike">
                    <a:solidFill>
                      <a:srgbClr val="2E2A38"/>
                    </a:solidFill>
                    <a:uFillTx/>
                    <a:latin typeface="Calibr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4"/>
                <c:pt idx="0">
                  <c:v>SuperNI O1</c:v>
                </c:pt>
                <c:pt idx="1">
                  <c:v>SuperNI O2</c:v>
                </c:pt>
                <c:pt idx="2">
                  <c:v>Long Seq O3</c:v>
                </c:pt>
                <c:pt idx="3">
                  <c:v>Long Seq O4</c:v>
                </c:pt>
              </c:strCache>
            </c:strRef>
          </c:cat>
          <c:val>
            <c:numRef>
              <c:f>2</c:f>
              <c:numCache>
                <c:formatCode>General</c:formatCode>
                <c:ptCount val="4"/>
                <c:pt idx="0">
                  <c:v>46.77</c:v>
                </c:pt>
                <c:pt idx="1">
                  <c:v>47.25</c:v>
                </c:pt>
                <c:pt idx="2">
                  <c:v>78.21</c:v>
                </c:pt>
                <c:pt idx="3">
                  <c:v>76.26</c:v>
                </c:pt>
              </c:numCache>
            </c:numRef>
          </c:val>
        </c:ser>
        <c:ser>
          <c:idx val="3"/>
          <c:order val="3"/>
          <c:tx>
            <c:strRef>
              <c:f>label 3</c:f>
              <c:strCache>
                <c:ptCount val="1"/>
                <c:pt idx="0">
                  <c:v>Latent-LoRA</c:v>
                </c:pt>
              </c:strCache>
            </c:strRef>
          </c:tx>
          <c:spPr>
            <a:solidFill>
              <a:srgbClr val="E4A03C"/>
            </a:solidFill>
            <a:ln w="0">
              <a:noFill/>
            </a:ln>
          </c:spPr>
          <c:invertIfNegative val="0"/>
          <c:dLbls>
            <c:numFmt formatCode="0.0" sourceLinked="0"/>
            <c:txPr>
              <a:bodyPr wrap="square"/>
              <a:lstStyle/>
              <a:p>
                <a:pPr>
                  <a:defRPr sz="800" b="0" u="none" strike="noStrike">
                    <a:solidFill>
                      <a:srgbClr val="2E2A38"/>
                    </a:solidFill>
                    <a:uFillTx/>
                    <a:latin typeface="Calibr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4"/>
                <c:pt idx="0">
                  <c:v>SuperNI O1</c:v>
                </c:pt>
                <c:pt idx="1">
                  <c:v>SuperNI O2</c:v>
                </c:pt>
                <c:pt idx="2">
                  <c:v>Long Seq O3</c:v>
                </c:pt>
                <c:pt idx="3">
                  <c:v>Long Seq O4</c:v>
                </c:pt>
              </c:strCache>
            </c:strRef>
          </c:cat>
          <c:val>
            <c:numRef>
              <c:f>3</c:f>
              <c:numCache>
                <c:formatCode>General</c:formatCode>
                <c:ptCount val="4"/>
                <c:pt idx="0">
                  <c:v>48.6</c:v>
                </c:pt>
                <c:pt idx="1">
                  <c:v>49.75</c:v>
                </c:pt>
                <c:pt idx="2">
                  <c:v>79.95</c:v>
                </c:pt>
                <c:pt idx="3">
                  <c:v>79.87</c:v>
                </c:pt>
              </c:numCache>
            </c:numRef>
          </c:val>
        </c:ser>
        <c:gapWidth val="45"/>
        <c:overlap val="0"/>
        <c:axId val="95672102"/>
        <c:axId val="3585109"/>
      </c:barChart>
      <c:catAx>
        <c:axId val="9567210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600">
            <a:solidFill>
              <a:srgbClr val="888888"/>
            </a:solidFill>
            <a:round/>
          </a:ln>
        </c:spPr>
        <c:txPr>
          <a:bodyPr/>
          <a:lstStyle/>
          <a:p>
            <a:pPr>
              <a:defRPr sz="1100" b="0" u="none" strike="noStrike">
                <a:solidFill>
                  <a:srgbClr val="2E2A38"/>
                </a:solidFill>
                <a:uFillTx/>
                <a:latin typeface="Calibri"/>
              </a:defRPr>
            </a:pPr>
          </a:p>
        </c:txPr>
        <c:crossAx val="3585109"/>
        <c:crosses val="autoZero"/>
        <c:auto val="1"/>
        <c:lblAlgn val="ctr"/>
        <c:lblOffset val="100"/>
        <c:noMultiLvlLbl val="0"/>
      </c:catAx>
      <c:valAx>
        <c:axId val="3585109"/>
        <c:scaling>
          <c:orientation val="minMax"/>
          <c:max val="90"/>
          <c:min val="0"/>
        </c:scaling>
        <c:delete val="0"/>
        <c:axPos val="l"/>
        <c:majorGridlines>
          <c:spPr>
            <a:ln w="12600">
              <a:solidFill>
                <a:srgbClr val="E6E2EC"/>
              </a:solidFill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600">
            <a:solidFill>
              <a:srgbClr val="888888"/>
            </a:solidFill>
            <a:round/>
          </a:ln>
        </c:spPr>
        <c:txPr>
          <a:bodyPr/>
          <a:lstStyle/>
          <a:p>
            <a:pPr>
              <a:defRPr sz="1000" b="0" u="none" strike="noStrike">
                <a:solidFill>
                  <a:srgbClr val="6E6780"/>
                </a:solidFill>
                <a:uFillTx/>
                <a:latin typeface="Calibri"/>
              </a:defRPr>
            </a:pPr>
          </a:p>
        </c:txPr>
        <c:crossAx val="95672102"/>
        <c:crosses val="autoZero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noFill/>
        </a:ln>
      </c:spPr>
      <c:txPr>
        <a:bodyPr/>
        <a:lstStyle/>
        <a:p>
          <a:pPr>
            <a:defRPr sz="1100" b="0" u="none" strike="noStrike">
              <a:solidFill>
                <a:srgbClr val="2E2A38"/>
              </a:solidFill>
              <a:uFillTx/>
              <a:latin typeface="Calibri"/>
            </a:defRPr>
          </a:pPr>
        </a:p>
      </c:txPr>
    </c:legend>
    <c:plotVisOnly val="1"/>
    <c:dispBlanksAs val="span"/>
  </c:chart>
  <c:spPr>
    <a:noFill/>
    <a:ln w="0"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chart>
    <c:title>
      <c:tx>
        <c:rich>
          <a:bodyPr rot="0"/>
          <a:lstStyle/>
          <a:p>
            <a:pPr>
              <a:defRPr sz="1300" b="0" u="none" strike="noStrike">
                <a:solidFill>
                  <a:srgbClr val="000000"/>
                </a:solidFill>
                <a:uFillTx/>
                <a:latin typeface="Arial"/>
              </a:defRPr>
            </a:pPr>
            <a:r>
              <a:rPr sz="1200" b="0" u="none" strike="noStrike">
                <a:solidFill>
                  <a:srgbClr val="6E6780"/>
                </a:solidFill>
                <a:uFillTx/>
                <a:latin typeface="Calibri"/>
              </a:rPr>
              <a:t>AP (%) on SuperNI Order 1</a:t>
            </a:r>
          </a:p>
        </c:rich>
      </c:tx>
      <c:overlay val="0"/>
      <c:spPr>
        <a:noFill/>
        <a:ln w="0">
          <a:noFill/>
        </a:ln>
      </c:spPr>
    </c:title>
    <c:autoTitleDeleted val="0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GainLoRA</c:v>
                </c:pt>
              </c:strCache>
            </c:strRef>
          </c:tx>
          <c:spPr>
            <a:solidFill>
              <a:srgbClr val="6B4E9E"/>
            </a:solidFill>
            <a:ln w="0">
              <a:noFill/>
            </a:ln>
          </c:spPr>
          <c:invertIfNegative val="0"/>
          <c:dLbls>
            <c:numFmt formatCode="0.0" sourceLinked="0"/>
            <c:txPr>
              <a:bodyPr wrap="square"/>
              <a:lstStyle/>
              <a:p>
                <a:pPr>
                  <a:defRPr sz="900" b="0" u="none" strike="noStrike">
                    <a:solidFill>
                      <a:srgbClr val="2E2A38"/>
                    </a:solidFill>
                    <a:uFillTx/>
                    <a:latin typeface="Calibr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5"/>
                <c:pt idx="0">
                  <c:v>T5-Large</c:v>
                </c:pt>
                <c:pt idx="1">
                  <c:v>T5-XL</c:v>
                </c:pt>
                <c:pt idx="2">
                  <c:v>Llama-2-7B</c:v>
                </c:pt>
                <c:pt idx="3">
                  <c:v>Llama-3-8B</c:v>
                </c:pt>
                <c:pt idx="4">
                  <c:v>Llama-2-13B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46.77</c:v>
                </c:pt>
                <c:pt idx="1">
                  <c:v>51.29</c:v>
                </c:pt>
                <c:pt idx="2">
                  <c:v>52.11</c:v>
                </c:pt>
                <c:pt idx="3">
                  <c:v>54.17</c:v>
                </c:pt>
                <c:pt idx="4">
                  <c:v>54.93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Latent-LoRA</c:v>
                </c:pt>
              </c:strCache>
            </c:strRef>
          </c:tx>
          <c:spPr>
            <a:solidFill>
              <a:srgbClr val="E4A03C"/>
            </a:solidFill>
            <a:ln w="0">
              <a:noFill/>
            </a:ln>
          </c:spPr>
          <c:invertIfNegative val="0"/>
          <c:dLbls>
            <c:numFmt formatCode="0.0" sourceLinked="0"/>
            <c:txPr>
              <a:bodyPr wrap="square"/>
              <a:lstStyle/>
              <a:p>
                <a:pPr>
                  <a:defRPr sz="900" b="0" u="none" strike="noStrike">
                    <a:solidFill>
                      <a:srgbClr val="2E2A38"/>
                    </a:solidFill>
                    <a:uFillTx/>
                    <a:latin typeface="Calibr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5"/>
                <c:pt idx="0">
                  <c:v>T5-Large</c:v>
                </c:pt>
                <c:pt idx="1">
                  <c:v>T5-XL</c:v>
                </c:pt>
                <c:pt idx="2">
                  <c:v>Llama-2-7B</c:v>
                </c:pt>
                <c:pt idx="3">
                  <c:v>Llama-3-8B</c:v>
                </c:pt>
                <c:pt idx="4">
                  <c:v>Llama-2-13B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5"/>
                <c:pt idx="0">
                  <c:v>48.6</c:v>
                </c:pt>
                <c:pt idx="1">
                  <c:v>52.64</c:v>
                </c:pt>
                <c:pt idx="2">
                  <c:v>54.03</c:v>
                </c:pt>
                <c:pt idx="3">
                  <c:v>56.09</c:v>
                </c:pt>
                <c:pt idx="4">
                  <c:v>56.21</c:v>
                </c:pt>
              </c:numCache>
            </c:numRef>
          </c:val>
        </c:ser>
        <c:gapWidth val="55"/>
        <c:overlap val="0"/>
        <c:axId val="36081197"/>
        <c:axId val="49506226"/>
      </c:barChart>
      <c:catAx>
        <c:axId val="36081197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600">
            <a:solidFill>
              <a:srgbClr val="888888"/>
            </a:solidFill>
            <a:round/>
          </a:ln>
        </c:spPr>
        <c:txPr>
          <a:bodyPr/>
          <a:lstStyle/>
          <a:p>
            <a:pPr>
              <a:defRPr sz="1000" b="0" u="none" strike="noStrike">
                <a:solidFill>
                  <a:srgbClr val="2E2A38"/>
                </a:solidFill>
                <a:uFillTx/>
                <a:latin typeface="Calibri"/>
              </a:defRPr>
            </a:pPr>
          </a:p>
        </c:txPr>
        <c:crossAx val="49506226"/>
        <c:crosses val="autoZero"/>
        <c:auto val="1"/>
        <c:lblAlgn val="ctr"/>
        <c:lblOffset val="100"/>
        <c:noMultiLvlLbl val="0"/>
      </c:catAx>
      <c:valAx>
        <c:axId val="49506226"/>
        <c:scaling>
          <c:orientation val="minMax"/>
          <c:max val="60"/>
          <c:min val="40"/>
        </c:scaling>
        <c:delete val="0"/>
        <c:axPos val="l"/>
        <c:majorGridlines>
          <c:spPr>
            <a:ln w="12600">
              <a:solidFill>
                <a:srgbClr val="E6E2EC"/>
              </a:solidFill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600">
            <a:solidFill>
              <a:srgbClr val="888888"/>
            </a:solidFill>
            <a:round/>
          </a:ln>
        </c:spPr>
        <c:txPr>
          <a:bodyPr/>
          <a:lstStyle/>
          <a:p>
            <a:pPr>
              <a:defRPr sz="1000" b="0" u="none" strike="noStrike">
                <a:solidFill>
                  <a:srgbClr val="6E6780"/>
                </a:solidFill>
                <a:uFillTx/>
                <a:latin typeface="Calibri"/>
              </a:defRPr>
            </a:pPr>
          </a:p>
        </c:txPr>
        <c:crossAx val="36081197"/>
        <c:crosses val="autoZero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noFill/>
        </a:ln>
      </c:spPr>
      <c:txPr>
        <a:bodyPr/>
        <a:lstStyle/>
        <a:p>
          <a:pPr>
            <a:defRPr sz="1100" b="0" u="none" strike="noStrike">
              <a:solidFill>
                <a:srgbClr val="2E2A38"/>
              </a:solidFill>
              <a:uFillTx/>
              <a:latin typeface="Calibri"/>
            </a:defRPr>
          </a:pPr>
        </a:p>
      </c:txPr>
    </c:legend>
    <c:plotVisOnly val="1"/>
    <c:dispBlanksAs val="span"/>
  </c:chart>
  <c:spPr>
    <a:noFill/>
    <a:ln w="0">
      <a:noFill/>
    </a:ln>
  </c:spPr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/>
  </cs:axisTitle>
  <cs:categoryAxis>
    <cs:lnRef idx="0"/>
    <cs:fillRef idx="0"/>
    <cs:effectRef idx="0"/>
    <cs:fontRef idx="minor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chartArea>
  <cs:dataLabel>
    <cs:lnRef idx="0"/>
    <cs:fillRef idx="0"/>
    <cs:effectRef idx="0"/>
    <cs:fontRef idx="minor"/>
  </cs:dataLabel>
  <cs:dataPoint>
    <cs:lnRef idx="0"/>
    <cs:fillRef idx="0">
      <cs:styleClr val="auto"/>
    </cs:fillRef>
    <cs:effectRef idx="0"/>
    <cs:fontRef idx="minor">
      <cs:schemeClr val="tx1"/>
    </cs:fontRef>
    <cs:spPr>
      <a:solidFill>
        <a:schemeClr val="phClr"/>
      </a:solidFill>
    </cs:spPr>
  </cs:dataPoint>
  <cs:dataPoint3D>
    <cs:lnRef idx="0"/>
    <cs:fillRef idx="0"/>
    <cs:effectRef idx="0"/>
    <cs:fontRef idx="minor"/>
  </cs:dataPoint3D>
  <cs:dataPointLine>
    <cs:lnRef idx="0"/>
    <cs:fillRef idx="0"/>
    <cs:effectRef idx="0"/>
    <cs:fontRef idx="minor"/>
  </cs:dataPointLine>
  <cs:dataPointMarker>
    <cs:lnRef idx="0"/>
    <cs:fillRef idx="0"/>
    <cs:effectRef idx="0"/>
    <cs:fontRef idx="minor"/>
  </cs:dataPointMarker>
  <cs:dataPointMarkerLayout>
    <cs:lnRef idx="0"/>
    <cs:fillRef idx="0"/>
    <cs:effectRef idx="0"/>
    <cs:fontRef idx="minor"/>
  </cs:dataPointMarkerLayout>
  <cs:dataPointWireframe>
    <cs:lnRef idx="0"/>
    <cs:fillRef idx="0"/>
    <cs:effectRef idx="0"/>
    <cs:fontRef idx="minor"/>
  </cs:dataPointWireframe>
  <cs:dataTable>
    <cs:lnRef idx="0"/>
    <cs:fillRef idx="0"/>
    <cs:effectRef idx="0"/>
    <cs:fontRef idx="minor"/>
  </cs:dataTable>
  <cs:downBar>
    <cs:lnRef idx="0"/>
    <cs:fillRef idx="0"/>
    <cs:effectRef idx="0"/>
    <cs:fontRef idx="minor"/>
  </cs:downBar>
  <cs:dropLine>
    <cs:lnRef idx="0"/>
    <cs:fillRef idx="0"/>
    <cs:effectRef idx="0"/>
    <cs:fontRef idx="minor"/>
  </cs:dropLine>
  <cs:errorBar>
    <cs:lnRef idx="0"/>
    <cs:fillRef idx="0"/>
    <cs:effectRef idx="0"/>
    <cs:fontRef idx="minor"/>
  </cs:errorBar>
  <cs:floor>
    <cs:lnRef idx="0"/>
    <cs:fillRef idx="0"/>
    <cs:effectRef idx="0"/>
    <cs:fontRef idx="minor"/>
  </cs:floor>
  <cs:gridlineMajor>
    <cs:lnRef idx="0"/>
    <cs:fillRef idx="0"/>
    <cs:effectRef idx="0"/>
    <cs:fontRef idx="minor"/>
  </cs:gridlineMajor>
  <cs:gridlineMinor>
    <cs:lnRef idx="0"/>
    <cs:fillRef idx="0"/>
    <cs:effectRef idx="0"/>
    <cs:fontRef idx="minor"/>
  </cs:gridlineMinor>
  <cs:hiLoLine>
    <cs:lnRef idx="0"/>
    <cs:fillRef idx="0"/>
    <cs:effectRef idx="0"/>
    <cs:fontRef idx="minor"/>
  </cs:hiLoLine>
  <cs:leaderLine>
    <cs:lnRef idx="0"/>
    <cs:fillRef idx="0"/>
    <cs:effectRef idx="0"/>
    <cs:fontRef idx="minor"/>
  </cs:leaderLine>
  <cs:legend>
    <cs:lnRef idx="0"/>
    <cs:fillRef idx="0"/>
    <cs:effectRef idx="0"/>
    <cs:fontRef idx="minor"/>
  </cs:legend>
  <cs:plotArea>
    <cs:lnRef idx="0"/>
    <cs:fillRef idx="0"/>
    <cs:effectRef idx="0"/>
    <cs:fontRef idx="minor"/>
  </cs:plotArea>
  <cs:plotArea3D>
    <cs:lnRef idx="0"/>
    <cs:fillRef idx="0"/>
    <cs:effectRef idx="0"/>
    <cs:fontRef idx="minor"/>
  </cs:plotArea3D>
  <cs:seriesAxis>
    <cs:lnRef idx="0"/>
    <cs:fillRef idx="0"/>
    <cs:effectRef idx="0"/>
    <cs:fontRef idx="minor"/>
  </cs:seriesAxis>
  <cs:seriesLine>
    <cs:lnRef idx="0"/>
    <cs:fillRef idx="0"/>
    <cs:effectRef idx="0"/>
    <cs:fontRef idx="minor"/>
  </cs:seriesLine>
  <cs:title>
    <cs:lnRef idx="0"/>
    <cs:fillRef idx="0"/>
    <cs:effectRef idx="0"/>
    <cs:fontRef idx="minor"/>
  </cs:title>
  <cs:trendline>
    <cs:lnRef idx="0"/>
    <cs:fillRef idx="0"/>
    <cs:effectRef idx="0"/>
    <cs:fontRef idx="minor"/>
  </cs:trendline>
  <cs:trendlineLabel>
    <cs:lnRef idx="0"/>
    <cs:fillRef idx="0"/>
    <cs:effectRef idx="0"/>
    <cs:fontRef idx="minor"/>
  </cs:trendlineLabel>
  <cs:upBar>
    <cs:lnRef idx="0"/>
    <cs:fillRef idx="0"/>
    <cs:effectRef idx="0"/>
    <cs:fontRef idx="minor"/>
  </cs:upBar>
  <cs:valueAxis>
    <cs:lnRef idx="0"/>
    <cs:fillRef idx="0"/>
    <cs:effectRef idx="0"/>
    <cs:fontRef idx="minor"/>
  </cs:valueAxis>
  <cs:wall>
    <cs:lnRef idx="0"/>
    <cs:fillRef idx="0"/>
    <cs:effectRef idx="0"/>
    <cs:fontRef idx="minor"/>
  </cs:wall>
</cs:chartStyle>
</file>

<file path=ppt/charts/style2.xml><?xml version="1.0" encoding="utf-8"?>
<cs:chartStyle xmlns:cs="http://schemas.microsoft.com/office/drawing/2012/chartStyle" xmlns:a="http://schemas.openxmlformats.org/drawingml/2006/main" id="419">
  <cs:axisTitle>
    <cs:lnRef idx="0"/>
    <cs:fillRef idx="0"/>
    <cs:effectRef idx="0"/>
    <cs:fontRef idx="minor"/>
  </cs:axisTitle>
  <cs:categoryAxis>
    <cs:lnRef idx="0"/>
    <cs:fillRef idx="0"/>
    <cs:effectRef idx="0"/>
    <cs:fontRef idx="minor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chartArea>
  <cs:dataLabel>
    <cs:lnRef idx="0"/>
    <cs:fillRef idx="0"/>
    <cs:effectRef idx="0"/>
    <cs:fontRef idx="minor"/>
  </cs:dataLabel>
  <cs:dataPoint>
    <cs:lnRef idx="0"/>
    <cs:fillRef idx="0">
      <cs:styleClr val="auto"/>
    </cs:fillRef>
    <cs:effectRef idx="0"/>
    <cs:fontRef idx="minor">
      <cs:schemeClr val="tx1"/>
    </cs:fontRef>
    <cs:spPr>
      <a:solidFill>
        <a:schemeClr val="phClr"/>
      </a:solidFill>
    </cs:spPr>
  </cs:dataPoint>
  <cs:dataPoint3D>
    <cs:lnRef idx="0"/>
    <cs:fillRef idx="0"/>
    <cs:effectRef idx="0"/>
    <cs:fontRef idx="minor"/>
  </cs:dataPoint3D>
  <cs:dataPointLine>
    <cs:lnRef idx="0"/>
    <cs:fillRef idx="0"/>
    <cs:effectRef idx="0"/>
    <cs:fontRef idx="minor"/>
  </cs:dataPointLine>
  <cs:dataPointMarker>
    <cs:lnRef idx="0"/>
    <cs:fillRef idx="0"/>
    <cs:effectRef idx="0"/>
    <cs:fontRef idx="minor"/>
  </cs:dataPointMarker>
  <cs:dataPointMarkerLayout>
    <cs:lnRef idx="0"/>
    <cs:fillRef idx="0"/>
    <cs:effectRef idx="0"/>
    <cs:fontRef idx="minor"/>
  </cs:dataPointMarkerLayout>
  <cs:dataPointWireframe>
    <cs:lnRef idx="0"/>
    <cs:fillRef idx="0"/>
    <cs:effectRef idx="0"/>
    <cs:fontRef idx="minor"/>
  </cs:dataPointWireframe>
  <cs:dataTable>
    <cs:lnRef idx="0"/>
    <cs:fillRef idx="0"/>
    <cs:effectRef idx="0"/>
    <cs:fontRef idx="minor"/>
  </cs:dataTable>
  <cs:downBar>
    <cs:lnRef idx="0"/>
    <cs:fillRef idx="0"/>
    <cs:effectRef idx="0"/>
    <cs:fontRef idx="minor"/>
  </cs:downBar>
  <cs:dropLine>
    <cs:lnRef idx="0"/>
    <cs:fillRef idx="0"/>
    <cs:effectRef idx="0"/>
    <cs:fontRef idx="minor"/>
  </cs:dropLine>
  <cs:errorBar>
    <cs:lnRef idx="0"/>
    <cs:fillRef idx="0"/>
    <cs:effectRef idx="0"/>
    <cs:fontRef idx="minor"/>
  </cs:errorBar>
  <cs:floor>
    <cs:lnRef idx="0"/>
    <cs:fillRef idx="0"/>
    <cs:effectRef idx="0"/>
    <cs:fontRef idx="minor"/>
  </cs:floor>
  <cs:gridlineMajor>
    <cs:lnRef idx="0"/>
    <cs:fillRef idx="0"/>
    <cs:effectRef idx="0"/>
    <cs:fontRef idx="minor"/>
  </cs:gridlineMajor>
  <cs:gridlineMinor>
    <cs:lnRef idx="0"/>
    <cs:fillRef idx="0"/>
    <cs:effectRef idx="0"/>
    <cs:fontRef idx="minor"/>
  </cs:gridlineMinor>
  <cs:hiLoLine>
    <cs:lnRef idx="0"/>
    <cs:fillRef idx="0"/>
    <cs:effectRef idx="0"/>
    <cs:fontRef idx="minor"/>
  </cs:hiLoLine>
  <cs:leaderLine>
    <cs:lnRef idx="0"/>
    <cs:fillRef idx="0"/>
    <cs:effectRef idx="0"/>
    <cs:fontRef idx="minor"/>
  </cs:leaderLine>
  <cs:legend>
    <cs:lnRef idx="0"/>
    <cs:fillRef idx="0"/>
    <cs:effectRef idx="0"/>
    <cs:fontRef idx="minor"/>
  </cs:legend>
  <cs:plotArea>
    <cs:lnRef idx="0"/>
    <cs:fillRef idx="0"/>
    <cs:effectRef idx="0"/>
    <cs:fontRef idx="minor"/>
  </cs:plotArea>
  <cs:plotArea3D>
    <cs:lnRef idx="0"/>
    <cs:fillRef idx="0"/>
    <cs:effectRef idx="0"/>
    <cs:fontRef idx="minor"/>
  </cs:plotArea3D>
  <cs:seriesAxis>
    <cs:lnRef idx="0"/>
    <cs:fillRef idx="0"/>
    <cs:effectRef idx="0"/>
    <cs:fontRef idx="minor"/>
  </cs:seriesAxis>
  <cs:seriesLine>
    <cs:lnRef idx="0"/>
    <cs:fillRef idx="0"/>
    <cs:effectRef idx="0"/>
    <cs:fontRef idx="minor"/>
  </cs:seriesLine>
  <cs:title>
    <cs:lnRef idx="0"/>
    <cs:fillRef idx="0"/>
    <cs:effectRef idx="0"/>
    <cs:fontRef idx="minor"/>
  </cs:title>
  <cs:trendline>
    <cs:lnRef idx="0"/>
    <cs:fillRef idx="0"/>
    <cs:effectRef idx="0"/>
    <cs:fontRef idx="minor"/>
  </cs:trendline>
  <cs:trendlineLabel>
    <cs:lnRef idx="0"/>
    <cs:fillRef idx="0"/>
    <cs:effectRef idx="0"/>
    <cs:fontRef idx="minor"/>
  </cs:trendlineLabel>
  <cs:upBar>
    <cs:lnRef idx="0"/>
    <cs:fillRef idx="0"/>
    <cs:effectRef idx="0"/>
    <cs:fontRef idx="minor"/>
  </cs:upBar>
  <cs:valueAxis>
    <cs:lnRef idx="0"/>
    <cs:fillRef idx="0"/>
    <cs:effectRef idx="0"/>
    <cs:fontRef idx="minor"/>
  </cs:valueAxis>
  <cs:wall>
    <cs:lnRef idx="0"/>
    <cs:fillRef idx="0"/>
    <cs:effectRef idx="0"/>
    <cs:fontRef idx="minor"/>
  </cs:wall>
</cs:chartStyl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</a:t>
            </a: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the slide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ck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to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edi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the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not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es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for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ma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74DD6362-5EE9-4895-9BBD-A1A798EABDDD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9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Latent-LoRA: continual learning for LLMs with no task identity at test time, no replay buffer, and no trainable routing module.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0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4FD3C94-45D8-4EEA-A42F-C514528C3E74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2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Read the figure left to right: the input hits the frozen embedding layer; that same pooled embedding feeds the router on the right; the posterior blends the per-task R matrices; the blended R is inserted into the frozen SVD factorisation of the query and value projections.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7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16842FB-45B8-4354-8179-A398271B7A88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2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The grid makes the two metrics concrete: the last row is what the model can do when everything is over, and the gap between each column's best cell and its last cell is what was forgotten.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0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A861B00-5AF3-479D-B776-3B8B7736B0A8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3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SuperNI is the harder of the two: fifteen tasks spanning generation and classification, which is where indiscriminate adapter aggregation hurts most. Long Sequence is fifteen classification tasks, several of which are close cousins — four sentiment datasets, for instance — which is the stress test for the router.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3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9740EFA-4E41-4489-9835-D6084FEA67FC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3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Highest AP and lowest FM on all four configurations. The forgetting measure is the more striking number: 0.01 on SuperNI, because a frozen snapshot plus accurate routing means old-task behaviour barely moves.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6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B0DA5DB-22B7-4389-BAFB-6840265993C9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3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Two things scale in our favour: the accuracy margin over GainLoRA grows with model size, and the parameter saving grows too, because r squared is independent of the model dimension while LoRA's r(m+n) is not.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9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BB83750-473A-4A32-A371-A68FD4AEA05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4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Two independent checks. On the adapter side, the orthogonal penalty is not a marginal addition — the compact parameterisation is not competitive without it. On the router side, SuperNI routes essentially perfectly; Long Sequence is high-confidence with wider spread on the tasks that share input distributions, which is exactly where soft blending earns its keep.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2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36C8036-1EB2-4E53-922B-9B5EC873D041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4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Close on the framing: prior gating methods add a trainable module and then need a second continual-learning mechanism to protect it. We remove the module instead of protecting it.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5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FD6201F-9874-4C38-908F-4D402148E5E9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4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Worth stressing for anyone new to ARR: reviews and decisions are decoupled. ARR produces reviews and a meta-review; the conference program chairs decide. That is also why a rebuttal matters so much — it is the last chance to move the reviews that will be carried over at commitment.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8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7B717BB-60E6-4BA2-8A2F-FC840887B678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5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Be direct here: the mathematics and the rebuttal were the strengths, and the gaps were all about evidence rather than the core claim. The unbalanced-contribution point is the one worth thinking hardest about — a two-component paper is judged on whether both components earn their place.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1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58C77A1-2BE2-41F6-938E-B7C309B2C2A0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0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The setting: sequential tasks, no replay, no task ID at inference. A single sequentially fine-tuned LoRA loses 48 points on SuperNI — that is the number the rest of the talk drives to zero.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3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569D27D-9AE0-4677-A3A1-5A881464AD8C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0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LoRA reparameterises the weight update as a product of two thin matrices. The pretrained weight is frozen, so a task's knowledge lives entirely in its branch — that separability is what the continual-learning literature builds on.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6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4E56787-1AD7-4687-8458-33726B3C4CB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0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Multi-branch training solves the training-side problem completely: frozen branches cannot be overwritten. What it does not solve is the inference-side problem, which is where the rest of the paper lives.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9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8A935B4-C3D8-4E2E-BCCB-6905295F732C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1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O-LoRA sums everything, so irrelevant adapters pollute every prediction. GainLoRA gates, but the gate is a trainable module that forgets, so it needs its own continual-learning machinery.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2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4E678AF-C394-451A-BE94-79A8BE59C7AD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1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To our knowledge this is the first use of latent-space adapters in continual learning. The high-dimensional factors come from the pretrained weight and stay frozen; the only degree of freedom is a small square matrix — which is also what makes the interference analysis possible.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5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8307A64-42EC-40CF-90EC-F99DEF1574CE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1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The structural payoff: interference between two tasks is a quadratic form whose kernel is exactly what we regularise. No uncontrolled residual — which is precisely what standard LoRA's orthogonality penalty leaves behind.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8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4FA1028-39CA-4035-85FF-BD4CABC4049E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2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This is the observation the whole method rests on. The separation is not something we train for — it is already present in the pretrained embedding table, and it stays put because we never adapt that layer.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1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6B1504B-602F-4781-AF74-352CA37C7DE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2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Everything here is closed-form or a counting statistic. Sharing a single covariance follows the LDA principle of pooled within-class scatter, which rescales the space toward task-discriminative directions and keeps the estimate stable when a task has few samples.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4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A57B3C4-1926-455F-975A-26F3E1235C91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buNone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</a:t>
            </a: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title text format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chart" Target="..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41B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0"/>
          <p:cNvSpPr/>
          <p:nvPr/>
        </p:nvSpPr>
        <p:spPr>
          <a:xfrm>
            <a:off x="777240" y="960120"/>
            <a:ext cx="365724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pc="300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E</a:t>
            </a:r>
            <a:r>
              <a:rPr lang="en-US" sz="1200" b="1" u="none" spc="300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M</a:t>
            </a:r>
            <a:r>
              <a:rPr lang="en-US" sz="1200" b="1" u="none" spc="300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NL</a:t>
            </a:r>
            <a:r>
              <a:rPr lang="en-US" sz="1200" b="1" u="none" spc="300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P </a:t>
            </a:r>
            <a:r>
              <a:rPr lang="en-US" sz="1200" b="1" u="none" spc="300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20</a:t>
            </a:r>
            <a:r>
              <a:rPr lang="en-US" sz="1200" b="1" u="none" spc="300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26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Text 1"/>
          <p:cNvSpPr/>
          <p:nvPr/>
        </p:nvSpPr>
        <p:spPr>
          <a:xfrm>
            <a:off x="731520" y="1371600"/>
            <a:ext cx="6949080" cy="91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2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Late</a:t>
            </a:r>
            <a:r>
              <a:rPr lang="en-US" sz="52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nt-</a:t>
            </a:r>
            <a:r>
              <a:rPr lang="en-US" sz="52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LoRA</a:t>
            </a:r>
            <a:endParaRPr lang="en-US" sz="5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Text 2"/>
          <p:cNvSpPr/>
          <p:nvPr/>
        </p:nvSpPr>
        <p:spPr>
          <a:xfrm>
            <a:off x="749880" y="2331720"/>
            <a:ext cx="649188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C9BEDE"/>
                </a:solidFill>
                <a:effectLst/>
                <a:uFillTx/>
                <a:latin typeface="Cambria"/>
                <a:ea typeface="Cambria"/>
              </a:rPr>
              <a:t>Compact </a:t>
            </a:r>
            <a:r>
              <a:rPr lang="en-US" sz="2000" b="0" u="none" strike="noStrike">
                <a:solidFill>
                  <a:srgbClr val="C9BEDE"/>
                </a:solidFill>
                <a:effectLst/>
                <a:uFillTx/>
                <a:latin typeface="Cambria"/>
                <a:ea typeface="Cambria"/>
              </a:rPr>
              <a:t>Latent-Space </a:t>
            </a:r>
            <a:r>
              <a:rPr lang="en-US" sz="2000" b="0" u="none" strike="noStrike">
                <a:solidFill>
                  <a:srgbClr val="C9BEDE"/>
                </a:solidFill>
                <a:effectLst/>
                <a:uFillTx/>
                <a:latin typeface="Cambria"/>
                <a:ea typeface="Cambria"/>
              </a:rPr>
              <a:t>Adapters with </a:t>
            </a:r>
            <a:r>
              <a:rPr lang="en-US" sz="2000" b="0" u="none" strike="noStrike">
                <a:solidFill>
                  <a:srgbClr val="C9BEDE"/>
                </a:solidFill>
                <a:effectLst/>
                <a:uFillTx/>
                <a:latin typeface="Cambria"/>
                <a:ea typeface="Cambria"/>
              </a:rPr>
              <a:t>Gradient-Free </a:t>
            </a:r>
            <a:r>
              <a:rPr lang="en-US" sz="2000" b="0" u="none" strike="noStrike">
                <a:solidFill>
                  <a:srgbClr val="C9BEDE"/>
                </a:solidFill>
                <a:effectLst/>
                <a:uFillTx/>
                <a:latin typeface="Cambria"/>
                <a:ea typeface="Cambria"/>
              </a:rPr>
              <a:t>Routing for </a:t>
            </a:r>
            <a:r>
              <a:rPr lang="en-US" sz="2000" b="0" u="none" strike="noStrike">
                <a:solidFill>
                  <a:srgbClr val="C9BEDE"/>
                </a:solidFill>
                <a:effectLst/>
                <a:uFillTx/>
                <a:latin typeface="Cambria"/>
                <a:ea typeface="Cambria"/>
              </a:rPr>
              <a:t>Continual </a:t>
            </a:r>
            <a:r>
              <a:rPr lang="en-US" sz="2000" b="0" u="none" strike="noStrike">
                <a:solidFill>
                  <a:srgbClr val="C9BEDE"/>
                </a:solidFill>
                <a:effectLst/>
                <a:uFillTx/>
                <a:latin typeface="Cambria"/>
                <a:ea typeface="Cambria"/>
              </a:rPr>
              <a:t>Learning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Shape 3"/>
          <p:cNvSpPr/>
          <p:nvPr/>
        </p:nvSpPr>
        <p:spPr>
          <a:xfrm>
            <a:off x="777240" y="3520440"/>
            <a:ext cx="1463040" cy="360"/>
          </a:xfrm>
          <a:prstGeom prst="line">
            <a:avLst/>
          </a:prstGeom>
          <a:ln w="3175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-44640" rIns="90000" bIns="-44640" anchor="t" anchorCtr="1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Text 4"/>
          <p:cNvSpPr/>
          <p:nvPr/>
        </p:nvSpPr>
        <p:spPr>
          <a:xfrm>
            <a:off x="749880" y="3794760"/>
            <a:ext cx="658332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Reza Rahimi Azghan · Gautham Krishna Gudur · Giulia Pedrielli · Pavan Turaga · Hassan Ghasemzadeh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Text 5"/>
          <p:cNvSpPr/>
          <p:nvPr/>
        </p:nvSpPr>
        <p:spPr>
          <a:xfrm>
            <a:off x="749880" y="4480560"/>
            <a:ext cx="65833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C9BEDE"/>
                </a:solidFill>
                <a:effectLst/>
                <a:uFillTx/>
                <a:latin typeface="Calibri"/>
                <a:ea typeface="Calibri"/>
              </a:rPr>
              <a:t>Arizona State University  ·  The University of Texas at Austin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6"/>
          <p:cNvSpPr/>
          <p:nvPr/>
        </p:nvSpPr>
        <p:spPr>
          <a:xfrm>
            <a:off x="749880" y="5074920"/>
            <a:ext cx="65833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i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Replay-free  ·  task-agnostic  ·  no trainable router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Shape 7"/>
          <p:cNvSpPr/>
          <p:nvPr/>
        </p:nvSpPr>
        <p:spPr>
          <a:xfrm>
            <a:off x="8549640" y="1252800"/>
            <a:ext cx="1828440" cy="1425960"/>
          </a:xfrm>
          <a:prstGeom prst="ellipse">
            <a:avLst/>
          </a:prstGeom>
          <a:solidFill>
            <a:srgbClr val="6B4E9E">
              <a:alpha val="12000"/>
            </a:srgbClr>
          </a:solidFill>
          <a:ln w="12700">
            <a:solidFill>
              <a:srgbClr val="6B4E9E">
                <a:alpha val="55000"/>
              </a:srgbClr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Shape 8"/>
          <p:cNvSpPr/>
          <p:nvPr/>
        </p:nvSpPr>
        <p:spPr>
          <a:xfrm>
            <a:off x="9129960" y="1766160"/>
            <a:ext cx="77400" cy="77400"/>
          </a:xfrm>
          <a:prstGeom prst="ellipse">
            <a:avLst/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Shape 9"/>
          <p:cNvSpPr/>
          <p:nvPr/>
        </p:nvSpPr>
        <p:spPr>
          <a:xfrm>
            <a:off x="8794080" y="1793160"/>
            <a:ext cx="77400" cy="77400"/>
          </a:xfrm>
          <a:prstGeom prst="ellipse">
            <a:avLst/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Shape 10"/>
          <p:cNvSpPr/>
          <p:nvPr/>
        </p:nvSpPr>
        <p:spPr>
          <a:xfrm>
            <a:off x="9200160" y="1597320"/>
            <a:ext cx="77400" cy="77400"/>
          </a:xfrm>
          <a:prstGeom prst="ellipse">
            <a:avLst/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Shape 11"/>
          <p:cNvSpPr/>
          <p:nvPr/>
        </p:nvSpPr>
        <p:spPr>
          <a:xfrm>
            <a:off x="9856080" y="1568880"/>
            <a:ext cx="77400" cy="77400"/>
          </a:xfrm>
          <a:prstGeom prst="ellipse">
            <a:avLst/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Shape 12"/>
          <p:cNvSpPr/>
          <p:nvPr/>
        </p:nvSpPr>
        <p:spPr>
          <a:xfrm>
            <a:off x="10011960" y="2158560"/>
            <a:ext cx="77400" cy="77400"/>
          </a:xfrm>
          <a:prstGeom prst="ellipse">
            <a:avLst/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Shape 13"/>
          <p:cNvSpPr/>
          <p:nvPr/>
        </p:nvSpPr>
        <p:spPr>
          <a:xfrm>
            <a:off x="9497880" y="2145600"/>
            <a:ext cx="77400" cy="77400"/>
          </a:xfrm>
          <a:prstGeom prst="ellipse">
            <a:avLst/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Shape 14"/>
          <p:cNvSpPr/>
          <p:nvPr/>
        </p:nvSpPr>
        <p:spPr>
          <a:xfrm>
            <a:off x="9585000" y="1921320"/>
            <a:ext cx="77400" cy="77400"/>
          </a:xfrm>
          <a:prstGeom prst="ellipse">
            <a:avLst/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Shape 15"/>
          <p:cNvSpPr/>
          <p:nvPr/>
        </p:nvSpPr>
        <p:spPr>
          <a:xfrm>
            <a:off x="9339840" y="1986480"/>
            <a:ext cx="77400" cy="77400"/>
          </a:xfrm>
          <a:prstGeom prst="ellipse">
            <a:avLst/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Shape 16"/>
          <p:cNvSpPr/>
          <p:nvPr/>
        </p:nvSpPr>
        <p:spPr>
          <a:xfrm>
            <a:off x="9911160" y="2111400"/>
            <a:ext cx="77400" cy="77400"/>
          </a:xfrm>
          <a:prstGeom prst="ellipse">
            <a:avLst/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Shape 17"/>
          <p:cNvSpPr/>
          <p:nvPr/>
        </p:nvSpPr>
        <p:spPr>
          <a:xfrm>
            <a:off x="9951480" y="1714680"/>
            <a:ext cx="77400" cy="77400"/>
          </a:xfrm>
          <a:prstGeom prst="ellipse">
            <a:avLst/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Shape 18"/>
          <p:cNvSpPr/>
          <p:nvPr/>
        </p:nvSpPr>
        <p:spPr>
          <a:xfrm>
            <a:off x="9416160" y="1797840"/>
            <a:ext cx="77400" cy="77400"/>
          </a:xfrm>
          <a:prstGeom prst="ellipse">
            <a:avLst/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Shape 19"/>
          <p:cNvSpPr/>
          <p:nvPr/>
        </p:nvSpPr>
        <p:spPr>
          <a:xfrm>
            <a:off x="9738360" y="2862000"/>
            <a:ext cx="1645560" cy="1316520"/>
          </a:xfrm>
          <a:prstGeom prst="ellipse">
            <a:avLst/>
          </a:prstGeom>
          <a:solidFill>
            <a:srgbClr val="E4A03C">
              <a:alpha val="12000"/>
            </a:srgbClr>
          </a:solidFill>
          <a:ln w="12700">
            <a:solidFill>
              <a:srgbClr val="E4A03C">
                <a:alpha val="55000"/>
              </a:srgbClr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Shape 20"/>
          <p:cNvSpPr/>
          <p:nvPr/>
        </p:nvSpPr>
        <p:spPr>
          <a:xfrm>
            <a:off x="10215000" y="3255840"/>
            <a:ext cx="77400" cy="774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Shape 21"/>
          <p:cNvSpPr/>
          <p:nvPr/>
        </p:nvSpPr>
        <p:spPr>
          <a:xfrm>
            <a:off x="10682280" y="3910680"/>
            <a:ext cx="77400" cy="774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Shape 22"/>
          <p:cNvSpPr/>
          <p:nvPr/>
        </p:nvSpPr>
        <p:spPr>
          <a:xfrm>
            <a:off x="11004480" y="3659760"/>
            <a:ext cx="77400" cy="774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Shape 23"/>
          <p:cNvSpPr/>
          <p:nvPr/>
        </p:nvSpPr>
        <p:spPr>
          <a:xfrm>
            <a:off x="10581840" y="3543840"/>
            <a:ext cx="77400" cy="774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Shape 24"/>
          <p:cNvSpPr/>
          <p:nvPr/>
        </p:nvSpPr>
        <p:spPr>
          <a:xfrm>
            <a:off x="10415880" y="3083040"/>
            <a:ext cx="77400" cy="774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Shape 25"/>
          <p:cNvSpPr/>
          <p:nvPr/>
        </p:nvSpPr>
        <p:spPr>
          <a:xfrm>
            <a:off x="10872360" y="3156840"/>
            <a:ext cx="77400" cy="774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Shape 26"/>
          <p:cNvSpPr/>
          <p:nvPr/>
        </p:nvSpPr>
        <p:spPr>
          <a:xfrm>
            <a:off x="10784880" y="3131280"/>
            <a:ext cx="77400" cy="774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Shape 27"/>
          <p:cNvSpPr/>
          <p:nvPr/>
        </p:nvSpPr>
        <p:spPr>
          <a:xfrm>
            <a:off x="10858680" y="3543840"/>
            <a:ext cx="77400" cy="774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Shape 28"/>
          <p:cNvSpPr/>
          <p:nvPr/>
        </p:nvSpPr>
        <p:spPr>
          <a:xfrm>
            <a:off x="10804320" y="3793320"/>
            <a:ext cx="77400" cy="774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Shape 29"/>
          <p:cNvSpPr/>
          <p:nvPr/>
        </p:nvSpPr>
        <p:spPr>
          <a:xfrm>
            <a:off x="10281960" y="3655440"/>
            <a:ext cx="77400" cy="774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Shape 30"/>
          <p:cNvSpPr/>
          <p:nvPr/>
        </p:nvSpPr>
        <p:spPr>
          <a:xfrm>
            <a:off x="10605240" y="3224880"/>
            <a:ext cx="77400" cy="774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Shape 31"/>
          <p:cNvSpPr/>
          <p:nvPr/>
        </p:nvSpPr>
        <p:spPr>
          <a:xfrm>
            <a:off x="8229600" y="3977640"/>
            <a:ext cx="1737000" cy="1371240"/>
          </a:xfrm>
          <a:prstGeom prst="ellipse">
            <a:avLst/>
          </a:prstGeom>
          <a:solidFill>
            <a:srgbClr val="9B8AB8">
              <a:alpha val="12000"/>
            </a:srgbClr>
          </a:solidFill>
          <a:ln w="12700">
            <a:solidFill>
              <a:srgbClr val="9B8AB8">
                <a:alpha val="55000"/>
              </a:srgbClr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Shape 32"/>
          <p:cNvSpPr/>
          <p:nvPr/>
        </p:nvSpPr>
        <p:spPr>
          <a:xfrm>
            <a:off x="9388800" y="4362840"/>
            <a:ext cx="77400" cy="77400"/>
          </a:xfrm>
          <a:prstGeom prst="ellipse">
            <a:avLst/>
          </a:prstGeom>
          <a:solidFill>
            <a:srgbClr val="9B8AB8"/>
          </a:solidFill>
          <a:ln w="12700">
            <a:solidFill>
              <a:srgbClr val="9B8A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" name="Shape 33"/>
          <p:cNvSpPr/>
          <p:nvPr/>
        </p:nvSpPr>
        <p:spPr>
          <a:xfrm>
            <a:off x="9189360" y="4944240"/>
            <a:ext cx="77400" cy="77400"/>
          </a:xfrm>
          <a:prstGeom prst="ellipse">
            <a:avLst/>
          </a:prstGeom>
          <a:solidFill>
            <a:srgbClr val="9B8AB8"/>
          </a:solidFill>
          <a:ln w="12700">
            <a:solidFill>
              <a:srgbClr val="9B8A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" name="Shape 34"/>
          <p:cNvSpPr/>
          <p:nvPr/>
        </p:nvSpPr>
        <p:spPr>
          <a:xfrm>
            <a:off x="8699400" y="4482000"/>
            <a:ext cx="77400" cy="77400"/>
          </a:xfrm>
          <a:prstGeom prst="ellipse">
            <a:avLst/>
          </a:prstGeom>
          <a:solidFill>
            <a:srgbClr val="9B8AB8"/>
          </a:solidFill>
          <a:ln w="12700">
            <a:solidFill>
              <a:srgbClr val="9B8A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" name="Shape 35"/>
          <p:cNvSpPr/>
          <p:nvPr/>
        </p:nvSpPr>
        <p:spPr>
          <a:xfrm>
            <a:off x="8888040" y="5056560"/>
            <a:ext cx="77400" cy="77400"/>
          </a:xfrm>
          <a:prstGeom prst="ellipse">
            <a:avLst/>
          </a:prstGeom>
          <a:solidFill>
            <a:srgbClr val="9B8AB8"/>
          </a:solidFill>
          <a:ln w="12700">
            <a:solidFill>
              <a:srgbClr val="9B8A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Shape 36"/>
          <p:cNvSpPr/>
          <p:nvPr/>
        </p:nvSpPr>
        <p:spPr>
          <a:xfrm>
            <a:off x="8759880" y="4451040"/>
            <a:ext cx="77400" cy="77400"/>
          </a:xfrm>
          <a:prstGeom prst="ellipse">
            <a:avLst/>
          </a:prstGeom>
          <a:solidFill>
            <a:srgbClr val="9B8AB8"/>
          </a:solidFill>
          <a:ln w="12700">
            <a:solidFill>
              <a:srgbClr val="9B8A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" name="Shape 37"/>
          <p:cNvSpPr/>
          <p:nvPr/>
        </p:nvSpPr>
        <p:spPr>
          <a:xfrm>
            <a:off x="8962200" y="4254120"/>
            <a:ext cx="77400" cy="77400"/>
          </a:xfrm>
          <a:prstGeom prst="ellipse">
            <a:avLst/>
          </a:prstGeom>
          <a:solidFill>
            <a:srgbClr val="9B8AB8"/>
          </a:solidFill>
          <a:ln w="12700">
            <a:solidFill>
              <a:srgbClr val="9B8A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" name="Shape 38"/>
          <p:cNvSpPr/>
          <p:nvPr/>
        </p:nvSpPr>
        <p:spPr>
          <a:xfrm>
            <a:off x="8677080" y="4845600"/>
            <a:ext cx="77400" cy="77400"/>
          </a:xfrm>
          <a:prstGeom prst="ellipse">
            <a:avLst/>
          </a:prstGeom>
          <a:solidFill>
            <a:srgbClr val="9B8AB8"/>
          </a:solidFill>
          <a:ln w="12700">
            <a:solidFill>
              <a:srgbClr val="9B8A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" name="Shape 39"/>
          <p:cNvSpPr/>
          <p:nvPr/>
        </p:nvSpPr>
        <p:spPr>
          <a:xfrm>
            <a:off x="9074160" y="4769280"/>
            <a:ext cx="77400" cy="77400"/>
          </a:xfrm>
          <a:prstGeom prst="ellipse">
            <a:avLst/>
          </a:prstGeom>
          <a:solidFill>
            <a:srgbClr val="9B8AB8"/>
          </a:solidFill>
          <a:ln w="12700">
            <a:solidFill>
              <a:srgbClr val="9B8A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" name="Shape 40"/>
          <p:cNvSpPr/>
          <p:nvPr/>
        </p:nvSpPr>
        <p:spPr>
          <a:xfrm>
            <a:off x="8678880" y="4430520"/>
            <a:ext cx="77400" cy="77400"/>
          </a:xfrm>
          <a:prstGeom prst="ellipse">
            <a:avLst/>
          </a:prstGeom>
          <a:solidFill>
            <a:srgbClr val="9B8AB8"/>
          </a:solidFill>
          <a:ln w="12700">
            <a:solidFill>
              <a:srgbClr val="9B8A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" name="Shape 41"/>
          <p:cNvSpPr/>
          <p:nvPr/>
        </p:nvSpPr>
        <p:spPr>
          <a:xfrm>
            <a:off x="8733240" y="4699800"/>
            <a:ext cx="77400" cy="77400"/>
          </a:xfrm>
          <a:prstGeom prst="ellipse">
            <a:avLst/>
          </a:prstGeom>
          <a:solidFill>
            <a:srgbClr val="9B8AB8"/>
          </a:solidFill>
          <a:ln w="12700">
            <a:solidFill>
              <a:srgbClr val="9B8A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" name="Shape 42"/>
          <p:cNvSpPr/>
          <p:nvPr/>
        </p:nvSpPr>
        <p:spPr>
          <a:xfrm>
            <a:off x="8890920" y="4665960"/>
            <a:ext cx="77400" cy="77400"/>
          </a:xfrm>
          <a:prstGeom prst="ellipse">
            <a:avLst/>
          </a:prstGeom>
          <a:solidFill>
            <a:srgbClr val="9B8AB8"/>
          </a:solidFill>
          <a:ln w="12700">
            <a:solidFill>
              <a:srgbClr val="9B8AB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10080" rIns="90000" bIns="1008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" name="Text 43"/>
          <p:cNvSpPr/>
          <p:nvPr/>
        </p:nvSpPr>
        <p:spPr>
          <a:xfrm>
            <a:off x="7818120" y="5532120"/>
            <a:ext cx="37486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i="1" u="none" strike="noStrike">
                <a:solidFill>
                  <a:srgbClr val="C9BEDE"/>
                </a:solidFill>
                <a:effectLst/>
                <a:uFillTx/>
                <a:latin typeface="Calibri"/>
                <a:ea typeface="Calibri"/>
              </a:rPr>
              <a:t>pooled embeddings </a:t>
            </a:r>
            <a:r>
              <a:rPr lang="en-US" sz="1100" b="0" i="1" u="none" strike="noStrike">
                <a:solidFill>
                  <a:srgbClr val="C9BEDE"/>
                </a:solidFill>
                <a:effectLst/>
                <a:uFillTx/>
                <a:latin typeface="Calibri"/>
                <a:ea typeface="Calibri"/>
              </a:rPr>
              <a:t>separate tasks on their </a:t>
            </a:r>
            <a:r>
              <a:rPr lang="en-US" sz="1100" b="0" i="1" u="none" strike="noStrike">
                <a:solidFill>
                  <a:srgbClr val="C9BEDE"/>
                </a:solidFill>
                <a:effectLst/>
                <a:uFillTx/>
                <a:latin typeface="Calibri"/>
                <a:ea typeface="Calibri"/>
              </a:rPr>
              <a:t>own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ext 0"/>
          <p:cNvSpPr/>
          <p:nvPr/>
        </p:nvSpPr>
        <p:spPr>
          <a:xfrm>
            <a:off x="713160" y="137160"/>
            <a:ext cx="7314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49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THE SYSTEM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3" name="Text 1"/>
          <p:cNvSpPr/>
          <p:nvPr/>
        </p:nvSpPr>
        <p:spPr>
          <a:xfrm>
            <a:off x="685800" y="347400"/>
            <a:ext cx="108810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Putting the two components together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4" name="Image 0" descr="fig1.png"/>
          <p:cNvPicPr/>
          <p:nvPr/>
        </p:nvPicPr>
        <p:blipFill>
          <a:blip r:embed="rId1"/>
          <a:stretch/>
        </p:blipFill>
        <p:spPr>
          <a:xfrm>
            <a:off x="1874520" y="1207080"/>
            <a:ext cx="8412120" cy="3748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5" name="Shape 2"/>
          <p:cNvSpPr/>
          <p:nvPr/>
        </p:nvSpPr>
        <p:spPr>
          <a:xfrm>
            <a:off x="731520" y="5120640"/>
            <a:ext cx="5257440" cy="1115280"/>
          </a:xfrm>
          <a:prstGeom prst="roundRect">
            <a:avLst>
              <a:gd name="adj" fmla="val 7377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Text 3"/>
          <p:cNvSpPr/>
          <p:nvPr/>
        </p:nvSpPr>
        <p:spPr>
          <a:xfrm>
            <a:off x="1005840" y="5230440"/>
            <a:ext cx="47088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4A2F6E"/>
                </a:solidFill>
                <a:effectLst/>
                <a:uFillTx/>
                <a:latin typeface="Calibri"/>
                <a:ea typeface="Calibri"/>
              </a:rPr>
              <a:t>Training on task 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7" name="Text 4"/>
          <p:cNvSpPr/>
          <p:nvPr/>
        </p:nvSpPr>
        <p:spPr>
          <a:xfrm>
            <a:off x="1005840" y="5486400"/>
            <a:ext cx="47088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1.  Freeze the base model, its embedding layer, and every earlier adapter.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2.  Train the task's square adapter with the LM loss plus the orthogonal penalty.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3.  Snapshot the adapter; fit its Gaussian mixture and update the shared covariance.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8" name="Shape 5"/>
          <p:cNvSpPr/>
          <p:nvPr/>
        </p:nvSpPr>
        <p:spPr>
          <a:xfrm>
            <a:off x="6217920" y="5120640"/>
            <a:ext cx="5257440" cy="1115280"/>
          </a:xfrm>
          <a:prstGeom prst="roundRect">
            <a:avLst>
              <a:gd name="adj" fmla="val 7377"/>
            </a:avLst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9" name="Text 6"/>
          <p:cNvSpPr/>
          <p:nvPr/>
        </p:nvSpPr>
        <p:spPr>
          <a:xfrm>
            <a:off x="6492240" y="5230440"/>
            <a:ext cx="47088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At inference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Text 7"/>
          <p:cNvSpPr/>
          <p:nvPr/>
        </p:nvSpPr>
        <p:spPr>
          <a:xfrm>
            <a:off x="6492240" y="5486400"/>
            <a:ext cx="47088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1.  Pool the input's frozen embedding — already computed in the forward pass.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2.  Score it against every task's mixture to get the posterior p(t | x).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5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3.  Blend the stored adapters into R(x) and insert it into each attention projection.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Text 8"/>
          <p:cNvSpPr/>
          <p:nvPr/>
        </p:nvSpPr>
        <p:spPr>
          <a:xfrm>
            <a:off x="11292840" y="63550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10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Text 9"/>
          <p:cNvSpPr/>
          <p:nvPr/>
        </p:nvSpPr>
        <p:spPr>
          <a:xfrm>
            <a:off x="685800" y="63550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Latent-LoRA  ·  EMNLP 2026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Text 0"/>
          <p:cNvSpPr/>
          <p:nvPr/>
        </p:nvSpPr>
        <p:spPr>
          <a:xfrm>
            <a:off x="713160" y="137160"/>
            <a:ext cx="7314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49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EVALUATION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4" name="Text 1"/>
          <p:cNvSpPr/>
          <p:nvPr/>
        </p:nvSpPr>
        <p:spPr>
          <a:xfrm>
            <a:off x="685800" y="347400"/>
            <a:ext cx="108810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What we measure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Text 2"/>
          <p:cNvSpPr/>
          <p:nvPr/>
        </p:nvSpPr>
        <p:spPr>
          <a:xfrm>
            <a:off x="713160" y="1051560"/>
            <a:ext cx="10606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Both metrics are read off the same matrix of scores collected during the </a:t>
            </a: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sequence.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6" name="Shape 3"/>
          <p:cNvSpPr/>
          <p:nvPr/>
        </p:nvSpPr>
        <p:spPr>
          <a:xfrm>
            <a:off x="731520" y="1627560"/>
            <a:ext cx="5486040" cy="868320"/>
          </a:xfrm>
          <a:prstGeom prst="roundRect">
            <a:avLst>
              <a:gd name="adj" fmla="val 9474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7" name="Text 4"/>
          <p:cNvSpPr/>
          <p:nvPr/>
        </p:nvSpPr>
        <p:spPr>
          <a:xfrm>
            <a:off x="960120" y="1737360"/>
            <a:ext cx="5028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pc="150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AVERAGE PERFORMANCE  (AP ↑)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Text 5"/>
          <p:cNvSpPr/>
          <p:nvPr/>
        </p:nvSpPr>
        <p:spPr>
          <a:xfrm>
            <a:off x="960120" y="1993320"/>
            <a:ext cx="50288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AP = (1/T) Σ</a:t>
            </a:r>
            <a:r>
              <a:rPr lang="en-US" sz="1800" b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j</a:t>
            </a:r>
            <a:r>
              <a:rPr lang="en-US" sz="1800" b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a</a:t>
            </a:r>
            <a:r>
              <a:rPr lang="en-US" sz="1800" b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T,j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Text 6"/>
          <p:cNvSpPr/>
          <p:nvPr/>
        </p:nvSpPr>
        <p:spPr>
          <a:xfrm>
            <a:off x="777240" y="2560320"/>
            <a:ext cx="53946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Mean score across all tasks once the final task has been trained — how </a:t>
            </a:r>
            <a:r>
              <a:rPr lang="en-US" sz="120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good the model is at the end.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0" name="Shape 7"/>
          <p:cNvSpPr/>
          <p:nvPr/>
        </p:nvSpPr>
        <p:spPr>
          <a:xfrm>
            <a:off x="731520" y="3154680"/>
            <a:ext cx="5486040" cy="868320"/>
          </a:xfrm>
          <a:prstGeom prst="roundRect">
            <a:avLst>
              <a:gd name="adj" fmla="val 9474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Text 8"/>
          <p:cNvSpPr/>
          <p:nvPr/>
        </p:nvSpPr>
        <p:spPr>
          <a:xfrm>
            <a:off x="960120" y="3264480"/>
            <a:ext cx="5028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pc="150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FORGETTING MEASURE  (FM ↓)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2" name="Text 9"/>
          <p:cNvSpPr/>
          <p:nvPr/>
        </p:nvSpPr>
        <p:spPr>
          <a:xfrm>
            <a:off x="960120" y="3520440"/>
            <a:ext cx="50288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FM = (1/(T−1)) Σ</a:t>
            </a:r>
            <a:r>
              <a:rPr lang="en-US" sz="1600" b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j&lt;T</a:t>
            </a:r>
            <a:r>
              <a:rPr lang="en-US" sz="1600" b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( max</a:t>
            </a:r>
            <a:r>
              <a:rPr lang="en-US" sz="1600" b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i≥j</a:t>
            </a:r>
            <a:r>
              <a:rPr lang="en-US" sz="1600" b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a</a:t>
            </a:r>
            <a:r>
              <a:rPr lang="en-US" sz="1600" b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i,j</a:t>
            </a:r>
            <a:r>
              <a:rPr lang="en-US" sz="1600" b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− a</a:t>
            </a:r>
            <a:r>
              <a:rPr lang="en-US" sz="1600" b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T,j</a:t>
            </a:r>
            <a:r>
              <a:rPr lang="en-US" sz="1600" b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3" name="Text 10"/>
          <p:cNvSpPr/>
          <p:nvPr/>
        </p:nvSpPr>
        <p:spPr>
          <a:xfrm>
            <a:off x="777240" y="4087440"/>
            <a:ext cx="53946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Mean drop from each task's peak score to its final score — how much was lost along the way.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4" name="Shape 11"/>
          <p:cNvSpPr/>
          <p:nvPr/>
        </p:nvSpPr>
        <p:spPr>
          <a:xfrm>
            <a:off x="731520" y="4709160"/>
            <a:ext cx="5486040" cy="1188360"/>
          </a:xfrm>
          <a:prstGeom prst="roundRect">
            <a:avLst>
              <a:gd name="adj" fmla="val 6923"/>
            </a:avLst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5" name="Text 12"/>
          <p:cNvSpPr/>
          <p:nvPr/>
        </p:nvSpPr>
        <p:spPr>
          <a:xfrm>
            <a:off x="960120" y="4846320"/>
            <a:ext cx="50288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Scoring per task type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6" name="Text 13"/>
          <p:cNvSpPr/>
          <p:nvPr/>
        </p:nvSpPr>
        <p:spPr>
          <a:xfrm>
            <a:off x="960120" y="5120640"/>
            <a:ext cx="502884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Classification tasks are scored by exact-match accuracy; generation tasks by Rouge-L, with greedy decoding and a 50-token cap. Every run is repeated with three seeds and averaged.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7" name="Shape 14"/>
          <p:cNvSpPr/>
          <p:nvPr/>
        </p:nvSpPr>
        <p:spPr>
          <a:xfrm>
            <a:off x="6675120" y="1627560"/>
            <a:ext cx="4800240" cy="4269960"/>
          </a:xfrm>
          <a:prstGeom prst="roundRect">
            <a:avLst>
              <a:gd name="adj" fmla="val 1927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8" name="Text 15"/>
          <p:cNvSpPr/>
          <p:nvPr/>
        </p:nvSpPr>
        <p:spPr>
          <a:xfrm>
            <a:off x="6949440" y="1810440"/>
            <a:ext cx="42973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a</a:t>
            </a:r>
            <a:r>
              <a:rPr lang="en-US" sz="1200" b="1" u="none" strike="noStrike" baseline="-40000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i,j</a:t>
            </a:r>
            <a:r>
              <a:rPr lang="en-US" sz="12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  =  score on task j after training on task i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9" name="Text 16"/>
          <p:cNvSpPr/>
          <p:nvPr/>
        </p:nvSpPr>
        <p:spPr>
          <a:xfrm>
            <a:off x="8046720" y="2313360"/>
            <a:ext cx="65808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task 1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0" name="Text 17"/>
          <p:cNvSpPr/>
          <p:nvPr/>
        </p:nvSpPr>
        <p:spPr>
          <a:xfrm>
            <a:off x="8705160" y="2313360"/>
            <a:ext cx="65808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task 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1" name="Text 18"/>
          <p:cNvSpPr/>
          <p:nvPr/>
        </p:nvSpPr>
        <p:spPr>
          <a:xfrm>
            <a:off x="9363600" y="2313360"/>
            <a:ext cx="65808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task 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2" name="Text 19"/>
          <p:cNvSpPr/>
          <p:nvPr/>
        </p:nvSpPr>
        <p:spPr>
          <a:xfrm>
            <a:off x="10021680" y="2313360"/>
            <a:ext cx="65808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task 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Text 20"/>
          <p:cNvSpPr/>
          <p:nvPr/>
        </p:nvSpPr>
        <p:spPr>
          <a:xfrm>
            <a:off x="6949440" y="2606040"/>
            <a:ext cx="1051200" cy="56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after 1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4" name="Shape 21"/>
          <p:cNvSpPr/>
          <p:nvPr/>
        </p:nvSpPr>
        <p:spPr>
          <a:xfrm>
            <a:off x="8092440" y="2606040"/>
            <a:ext cx="566640" cy="566640"/>
          </a:xfrm>
          <a:prstGeom prst="roundRect">
            <a:avLst>
              <a:gd name="adj" fmla="val 6452"/>
            </a:avLst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5" name="Text 22"/>
          <p:cNvSpPr/>
          <p:nvPr/>
        </p:nvSpPr>
        <p:spPr>
          <a:xfrm>
            <a:off x="8092440" y="2606040"/>
            <a:ext cx="566640" cy="56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peak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6" name="Shape 23"/>
          <p:cNvSpPr/>
          <p:nvPr/>
        </p:nvSpPr>
        <p:spPr>
          <a:xfrm>
            <a:off x="8750880" y="2606040"/>
            <a:ext cx="566640" cy="566640"/>
          </a:xfrm>
          <a:prstGeom prst="roundRect">
            <a:avLst>
              <a:gd name="adj" fmla="val 6452"/>
            </a:avLst>
          </a:prstGeom>
          <a:solidFill>
            <a:srgbClr val="E6E2EC"/>
          </a:solidFill>
          <a:ln w="12700">
            <a:solidFill>
              <a:srgbClr val="E6E2E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7" name="Shape 24"/>
          <p:cNvSpPr/>
          <p:nvPr/>
        </p:nvSpPr>
        <p:spPr>
          <a:xfrm>
            <a:off x="9409320" y="2606040"/>
            <a:ext cx="566640" cy="566640"/>
          </a:xfrm>
          <a:prstGeom prst="roundRect">
            <a:avLst>
              <a:gd name="adj" fmla="val 6452"/>
            </a:avLst>
          </a:prstGeom>
          <a:solidFill>
            <a:srgbClr val="E6E2EC"/>
          </a:solidFill>
          <a:ln w="12700">
            <a:solidFill>
              <a:srgbClr val="E6E2E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8" name="Shape 25"/>
          <p:cNvSpPr/>
          <p:nvPr/>
        </p:nvSpPr>
        <p:spPr>
          <a:xfrm>
            <a:off x="10067400" y="2606040"/>
            <a:ext cx="566640" cy="566640"/>
          </a:xfrm>
          <a:prstGeom prst="roundRect">
            <a:avLst>
              <a:gd name="adj" fmla="val 6452"/>
            </a:avLst>
          </a:prstGeom>
          <a:solidFill>
            <a:srgbClr val="E6E2EC"/>
          </a:solidFill>
          <a:ln w="12700">
            <a:solidFill>
              <a:srgbClr val="E6E2E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9" name="Text 26"/>
          <p:cNvSpPr/>
          <p:nvPr/>
        </p:nvSpPr>
        <p:spPr>
          <a:xfrm>
            <a:off x="6949440" y="3264480"/>
            <a:ext cx="1051200" cy="56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after 2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0" name="Shape 27"/>
          <p:cNvSpPr/>
          <p:nvPr/>
        </p:nvSpPr>
        <p:spPr>
          <a:xfrm>
            <a:off x="8092440" y="3264480"/>
            <a:ext cx="566640" cy="56664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1" name="Shape 28"/>
          <p:cNvSpPr/>
          <p:nvPr/>
        </p:nvSpPr>
        <p:spPr>
          <a:xfrm>
            <a:off x="8750880" y="3264480"/>
            <a:ext cx="566640" cy="566640"/>
          </a:xfrm>
          <a:prstGeom prst="roundRect">
            <a:avLst>
              <a:gd name="adj" fmla="val 6452"/>
            </a:avLst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2" name="Text 29"/>
          <p:cNvSpPr/>
          <p:nvPr/>
        </p:nvSpPr>
        <p:spPr>
          <a:xfrm>
            <a:off x="8750880" y="3264480"/>
            <a:ext cx="566640" cy="56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peak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Shape 30"/>
          <p:cNvSpPr/>
          <p:nvPr/>
        </p:nvSpPr>
        <p:spPr>
          <a:xfrm>
            <a:off x="9409320" y="3264480"/>
            <a:ext cx="566640" cy="566640"/>
          </a:xfrm>
          <a:prstGeom prst="roundRect">
            <a:avLst>
              <a:gd name="adj" fmla="val 6452"/>
            </a:avLst>
          </a:prstGeom>
          <a:solidFill>
            <a:srgbClr val="E6E2EC"/>
          </a:solidFill>
          <a:ln w="12700">
            <a:solidFill>
              <a:srgbClr val="E6E2E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4" name="Shape 31"/>
          <p:cNvSpPr/>
          <p:nvPr/>
        </p:nvSpPr>
        <p:spPr>
          <a:xfrm>
            <a:off x="10067400" y="3264480"/>
            <a:ext cx="566640" cy="566640"/>
          </a:xfrm>
          <a:prstGeom prst="roundRect">
            <a:avLst>
              <a:gd name="adj" fmla="val 6452"/>
            </a:avLst>
          </a:prstGeom>
          <a:solidFill>
            <a:srgbClr val="E6E2EC"/>
          </a:solidFill>
          <a:ln w="12700">
            <a:solidFill>
              <a:srgbClr val="E6E2E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5" name="Text 32"/>
          <p:cNvSpPr/>
          <p:nvPr/>
        </p:nvSpPr>
        <p:spPr>
          <a:xfrm>
            <a:off x="6949440" y="3922920"/>
            <a:ext cx="1051200" cy="56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after 3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6" name="Shape 33"/>
          <p:cNvSpPr/>
          <p:nvPr/>
        </p:nvSpPr>
        <p:spPr>
          <a:xfrm>
            <a:off x="8092440" y="3922920"/>
            <a:ext cx="566640" cy="56664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7" name="Shape 34"/>
          <p:cNvSpPr/>
          <p:nvPr/>
        </p:nvSpPr>
        <p:spPr>
          <a:xfrm>
            <a:off x="8750880" y="3922920"/>
            <a:ext cx="566640" cy="566640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8" name="Shape 35"/>
          <p:cNvSpPr/>
          <p:nvPr/>
        </p:nvSpPr>
        <p:spPr>
          <a:xfrm>
            <a:off x="9409320" y="3922920"/>
            <a:ext cx="566640" cy="566640"/>
          </a:xfrm>
          <a:prstGeom prst="roundRect">
            <a:avLst>
              <a:gd name="adj" fmla="val 6452"/>
            </a:avLst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9" name="Text 36"/>
          <p:cNvSpPr/>
          <p:nvPr/>
        </p:nvSpPr>
        <p:spPr>
          <a:xfrm>
            <a:off x="9409320" y="3922920"/>
            <a:ext cx="566640" cy="56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peak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0" name="Shape 37"/>
          <p:cNvSpPr/>
          <p:nvPr/>
        </p:nvSpPr>
        <p:spPr>
          <a:xfrm>
            <a:off x="10067400" y="3922920"/>
            <a:ext cx="566640" cy="566640"/>
          </a:xfrm>
          <a:prstGeom prst="roundRect">
            <a:avLst>
              <a:gd name="adj" fmla="val 6452"/>
            </a:avLst>
          </a:prstGeom>
          <a:solidFill>
            <a:srgbClr val="E6E2EC"/>
          </a:solidFill>
          <a:ln w="12700">
            <a:solidFill>
              <a:srgbClr val="E6E2E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1" name="Text 38"/>
          <p:cNvSpPr/>
          <p:nvPr/>
        </p:nvSpPr>
        <p:spPr>
          <a:xfrm>
            <a:off x="6949440" y="4581000"/>
            <a:ext cx="1051200" cy="56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after 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2" name="Shape 39"/>
          <p:cNvSpPr/>
          <p:nvPr/>
        </p:nvSpPr>
        <p:spPr>
          <a:xfrm>
            <a:off x="8092440" y="4581000"/>
            <a:ext cx="566640" cy="566640"/>
          </a:xfrm>
          <a:prstGeom prst="roundRect">
            <a:avLst>
              <a:gd name="adj" fmla="val 6452"/>
            </a:avLst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3" name="Text 40"/>
          <p:cNvSpPr/>
          <p:nvPr/>
        </p:nvSpPr>
        <p:spPr>
          <a:xfrm>
            <a:off x="8092440" y="4581000"/>
            <a:ext cx="566640" cy="56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final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4" name="Shape 41"/>
          <p:cNvSpPr/>
          <p:nvPr/>
        </p:nvSpPr>
        <p:spPr>
          <a:xfrm>
            <a:off x="8750880" y="4581000"/>
            <a:ext cx="566640" cy="566640"/>
          </a:xfrm>
          <a:prstGeom prst="roundRect">
            <a:avLst>
              <a:gd name="adj" fmla="val 6452"/>
            </a:avLst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5" name="Text 42"/>
          <p:cNvSpPr/>
          <p:nvPr/>
        </p:nvSpPr>
        <p:spPr>
          <a:xfrm>
            <a:off x="8750880" y="4581000"/>
            <a:ext cx="566640" cy="56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final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6" name="Shape 43"/>
          <p:cNvSpPr/>
          <p:nvPr/>
        </p:nvSpPr>
        <p:spPr>
          <a:xfrm>
            <a:off x="9409320" y="4581000"/>
            <a:ext cx="566640" cy="566640"/>
          </a:xfrm>
          <a:prstGeom prst="roundRect">
            <a:avLst>
              <a:gd name="adj" fmla="val 6452"/>
            </a:avLst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7" name="Text 44"/>
          <p:cNvSpPr/>
          <p:nvPr/>
        </p:nvSpPr>
        <p:spPr>
          <a:xfrm>
            <a:off x="9409320" y="4581000"/>
            <a:ext cx="566640" cy="56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final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8" name="Shape 45"/>
          <p:cNvSpPr/>
          <p:nvPr/>
        </p:nvSpPr>
        <p:spPr>
          <a:xfrm>
            <a:off x="10067400" y="4581000"/>
            <a:ext cx="566640" cy="566640"/>
          </a:xfrm>
          <a:prstGeom prst="roundRect">
            <a:avLst>
              <a:gd name="adj" fmla="val 6452"/>
            </a:avLst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9" name="Text 46"/>
          <p:cNvSpPr/>
          <p:nvPr/>
        </p:nvSpPr>
        <p:spPr>
          <a:xfrm>
            <a:off x="10067400" y="4581000"/>
            <a:ext cx="566640" cy="56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final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0" name="Shape 47"/>
          <p:cNvSpPr/>
          <p:nvPr/>
        </p:nvSpPr>
        <p:spPr>
          <a:xfrm>
            <a:off x="7013520" y="5276160"/>
            <a:ext cx="145800" cy="1458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1" name="Text 48"/>
          <p:cNvSpPr/>
          <p:nvPr/>
        </p:nvSpPr>
        <p:spPr>
          <a:xfrm>
            <a:off x="7242120" y="5212080"/>
            <a:ext cx="219420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AP averages the final row.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2" name="Shape 49"/>
          <p:cNvSpPr/>
          <p:nvPr/>
        </p:nvSpPr>
        <p:spPr>
          <a:xfrm>
            <a:off x="7013520" y="5577840"/>
            <a:ext cx="145800" cy="145800"/>
          </a:xfrm>
          <a:prstGeom prst="ellipse">
            <a:avLst/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3" name="Text 50"/>
          <p:cNvSpPr/>
          <p:nvPr/>
        </p:nvSpPr>
        <p:spPr>
          <a:xfrm>
            <a:off x="7242120" y="5513760"/>
            <a:ext cx="402300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FM averages peak minus final, per task.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4" name="Text 51"/>
          <p:cNvSpPr/>
          <p:nvPr/>
        </p:nvSpPr>
        <p:spPr>
          <a:xfrm>
            <a:off x="11292840" y="63550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11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5" name="Text 52"/>
          <p:cNvSpPr/>
          <p:nvPr/>
        </p:nvSpPr>
        <p:spPr>
          <a:xfrm>
            <a:off x="685800" y="63550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Latent-LoRA  ·  EMNLP 2026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Text 0"/>
          <p:cNvSpPr/>
          <p:nvPr/>
        </p:nvSpPr>
        <p:spPr>
          <a:xfrm>
            <a:off x="713160" y="137160"/>
            <a:ext cx="7314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49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EVALUATION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7" name="Text 1"/>
          <p:cNvSpPr/>
          <p:nvPr/>
        </p:nvSpPr>
        <p:spPr>
          <a:xfrm>
            <a:off x="685800" y="347400"/>
            <a:ext cx="108810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T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w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o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e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st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a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bl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is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h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e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d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c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o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n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ti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n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u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al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-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le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a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r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ni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n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g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b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e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n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c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h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m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a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r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k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8" name="Text 2"/>
          <p:cNvSpPr/>
          <p:nvPr/>
        </p:nvSpPr>
        <p:spPr>
          <a:xfrm>
            <a:off x="713160" y="1051560"/>
            <a:ext cx="10606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Fifteen tasks each, in two orderings apiece — the same task selections and orders used by O-LoRA and GainLoRA.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9" name="Shape 3"/>
          <p:cNvSpPr/>
          <p:nvPr/>
        </p:nvSpPr>
        <p:spPr>
          <a:xfrm>
            <a:off x="731520" y="1600200"/>
            <a:ext cx="5211720" cy="3794400"/>
          </a:xfrm>
          <a:prstGeom prst="roundRect">
            <a:avLst>
              <a:gd name="adj" fmla="val 2169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0" name="Text 4"/>
          <p:cNvSpPr/>
          <p:nvPr/>
        </p:nvSpPr>
        <p:spPr>
          <a:xfrm>
            <a:off x="1051560" y="1783080"/>
            <a:ext cx="45716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SuperNI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1" name="Text 5"/>
          <p:cNvSpPr/>
          <p:nvPr/>
        </p:nvSpPr>
        <p:spPr>
          <a:xfrm>
            <a:off x="1051560" y="2148840"/>
            <a:ext cx="45716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Wang et al., 2022 · 15 tasks · 5 categories · mostly generation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" name="Shape 6"/>
          <p:cNvSpPr/>
          <p:nvPr/>
        </p:nvSpPr>
        <p:spPr>
          <a:xfrm>
            <a:off x="1051560" y="2514600"/>
            <a:ext cx="4571640" cy="529920"/>
          </a:xfrm>
          <a:prstGeom prst="roundRect">
            <a:avLst>
              <a:gd name="adj" fmla="val 15517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3" name="Text 7"/>
          <p:cNvSpPr/>
          <p:nvPr/>
        </p:nvSpPr>
        <p:spPr>
          <a:xfrm>
            <a:off x="1234440" y="2551320"/>
            <a:ext cx="420588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4A2F6E"/>
                </a:solidFill>
                <a:effectLst/>
                <a:uFillTx/>
                <a:latin typeface="Calibri"/>
                <a:ea typeface="Calibri"/>
              </a:rPr>
              <a:t>Dialogue generation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4" name="Text 8"/>
          <p:cNvSpPr/>
          <p:nvPr/>
        </p:nvSpPr>
        <p:spPr>
          <a:xfrm>
            <a:off x="1234440" y="2770560"/>
            <a:ext cx="420588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MultiWOZ · Diplomacy · PersonaChat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5" name="Shape 9"/>
          <p:cNvSpPr/>
          <p:nvPr/>
        </p:nvSpPr>
        <p:spPr>
          <a:xfrm>
            <a:off x="1051560" y="3090600"/>
            <a:ext cx="4571640" cy="529920"/>
          </a:xfrm>
          <a:prstGeom prst="roundRect">
            <a:avLst>
              <a:gd name="adj" fmla="val 15517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6" name="Text 10"/>
          <p:cNvSpPr/>
          <p:nvPr/>
        </p:nvSpPr>
        <p:spPr>
          <a:xfrm>
            <a:off x="1234440" y="3127320"/>
            <a:ext cx="420588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4A2F6E"/>
                </a:solidFill>
                <a:effectLst/>
                <a:uFillTx/>
                <a:latin typeface="Calibri"/>
                <a:ea typeface="Calibri"/>
              </a:rPr>
              <a:t>Information extraction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7" name="Text 11"/>
          <p:cNvSpPr/>
          <p:nvPr/>
        </p:nvSpPr>
        <p:spPr>
          <a:xfrm>
            <a:off x="1234440" y="3346560"/>
            <a:ext cx="420588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Outcome extraction · GLUCOSE · Relation extraction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8" name="Shape 12"/>
          <p:cNvSpPr/>
          <p:nvPr/>
        </p:nvSpPr>
        <p:spPr>
          <a:xfrm>
            <a:off x="1051560" y="3666600"/>
            <a:ext cx="4571640" cy="529920"/>
          </a:xfrm>
          <a:prstGeom prst="roundRect">
            <a:avLst>
              <a:gd name="adj" fmla="val 15517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9" name="Text 13"/>
          <p:cNvSpPr/>
          <p:nvPr/>
        </p:nvSpPr>
        <p:spPr>
          <a:xfrm>
            <a:off x="1234440" y="3703320"/>
            <a:ext cx="420588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4A2F6E"/>
                </a:solidFill>
                <a:effectLst/>
                <a:uFillTx/>
                <a:latin typeface="Calibri"/>
                <a:ea typeface="Calibri"/>
              </a:rPr>
              <a:t>Question answering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0" name="Text 14"/>
          <p:cNvSpPr/>
          <p:nvPr/>
        </p:nvSpPr>
        <p:spPr>
          <a:xfrm>
            <a:off x="1234440" y="3922920"/>
            <a:ext cx="420588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Quoref · CommonsenseQA · SciQA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1" name="Shape 15"/>
          <p:cNvSpPr/>
          <p:nvPr/>
        </p:nvSpPr>
        <p:spPr>
          <a:xfrm>
            <a:off x="1051560" y="4242960"/>
            <a:ext cx="4571640" cy="529920"/>
          </a:xfrm>
          <a:prstGeom prst="roundRect">
            <a:avLst>
              <a:gd name="adj" fmla="val 15517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2" name="Text 16"/>
          <p:cNvSpPr/>
          <p:nvPr/>
        </p:nvSpPr>
        <p:spPr>
          <a:xfrm>
            <a:off x="1234440" y="4279320"/>
            <a:ext cx="420588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4A2F6E"/>
                </a:solidFill>
                <a:effectLst/>
                <a:uFillTx/>
                <a:latin typeface="Calibri"/>
                <a:ea typeface="Calibri"/>
              </a:rPr>
              <a:t>Summarization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3" name="Text 17"/>
          <p:cNvSpPr/>
          <p:nvPr/>
        </p:nvSpPr>
        <p:spPr>
          <a:xfrm>
            <a:off x="1234440" y="4498920"/>
            <a:ext cx="420588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Reddit TIFU · XSum · SAMSum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4" name="Shape 18"/>
          <p:cNvSpPr/>
          <p:nvPr/>
        </p:nvSpPr>
        <p:spPr>
          <a:xfrm>
            <a:off x="1051560" y="4818960"/>
            <a:ext cx="4571640" cy="529920"/>
          </a:xfrm>
          <a:prstGeom prst="roundRect">
            <a:avLst>
              <a:gd name="adj" fmla="val 15517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5" name="Text 19"/>
          <p:cNvSpPr/>
          <p:nvPr/>
        </p:nvSpPr>
        <p:spPr>
          <a:xfrm>
            <a:off x="1234440" y="4855320"/>
            <a:ext cx="420588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4A2F6E"/>
                </a:solidFill>
                <a:effectLst/>
                <a:uFillTx/>
                <a:latin typeface="Calibri"/>
                <a:ea typeface="Calibri"/>
              </a:rPr>
              <a:t>Sentiment analysis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6" name="Text 20"/>
          <p:cNvSpPr/>
          <p:nvPr/>
        </p:nvSpPr>
        <p:spPr>
          <a:xfrm>
            <a:off x="1234440" y="5074920"/>
            <a:ext cx="420588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SST-2 · Emotion · Sentiment140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7" name="Shape 21"/>
          <p:cNvSpPr/>
          <p:nvPr/>
        </p:nvSpPr>
        <p:spPr>
          <a:xfrm>
            <a:off x="6263640" y="1600200"/>
            <a:ext cx="5211720" cy="3794400"/>
          </a:xfrm>
          <a:prstGeom prst="roundRect">
            <a:avLst>
              <a:gd name="adj" fmla="val 2169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8" name="Text 22"/>
          <p:cNvSpPr/>
          <p:nvPr/>
        </p:nvSpPr>
        <p:spPr>
          <a:xfrm>
            <a:off x="6583680" y="1783080"/>
            <a:ext cx="45716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Long Sequence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9" name="Text 23"/>
          <p:cNvSpPr/>
          <p:nvPr/>
        </p:nvSpPr>
        <p:spPr>
          <a:xfrm>
            <a:off x="6583680" y="2148840"/>
            <a:ext cx="45716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Razdaibiedina et al., 2023 · 15 tasks · all classification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0" name="Shape 24"/>
          <p:cNvSpPr/>
          <p:nvPr/>
        </p:nvSpPr>
        <p:spPr>
          <a:xfrm>
            <a:off x="6583680" y="2514600"/>
            <a:ext cx="4571640" cy="529920"/>
          </a:xfrm>
          <a:prstGeom prst="roundRect">
            <a:avLst>
              <a:gd name="adj" fmla="val 15517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1" name="Text 25"/>
          <p:cNvSpPr/>
          <p:nvPr/>
        </p:nvSpPr>
        <p:spPr>
          <a:xfrm>
            <a:off x="6766560" y="2551320"/>
            <a:ext cx="420588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4A2F6E"/>
                </a:solidFill>
                <a:effectLst/>
                <a:uFillTx/>
                <a:latin typeface="Calibri"/>
                <a:ea typeface="Calibri"/>
              </a:rPr>
              <a:t>Sentiment analysis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2" name="Text 26"/>
          <p:cNvSpPr/>
          <p:nvPr/>
        </p:nvSpPr>
        <p:spPr>
          <a:xfrm>
            <a:off x="6766560" y="2770560"/>
            <a:ext cx="420588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Yelp · Amazon · IMDB · SST-2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3" name="Shape 27"/>
          <p:cNvSpPr/>
          <p:nvPr/>
        </p:nvSpPr>
        <p:spPr>
          <a:xfrm>
            <a:off x="6583680" y="3090600"/>
            <a:ext cx="4571640" cy="529920"/>
          </a:xfrm>
          <a:prstGeom prst="roundRect">
            <a:avLst>
              <a:gd name="adj" fmla="val 15517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4" name="Text 28"/>
          <p:cNvSpPr/>
          <p:nvPr/>
        </p:nvSpPr>
        <p:spPr>
          <a:xfrm>
            <a:off x="6766560" y="3127320"/>
            <a:ext cx="420588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4A2F6E"/>
                </a:solidFill>
                <a:effectLst/>
                <a:uFillTx/>
                <a:latin typeface="Calibri"/>
                <a:ea typeface="Calibri"/>
              </a:rPr>
              <a:t>Topic classification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5" name="Text 29"/>
          <p:cNvSpPr/>
          <p:nvPr/>
        </p:nvSpPr>
        <p:spPr>
          <a:xfrm>
            <a:off x="6766560" y="3346560"/>
            <a:ext cx="420588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DBpedia · AG News · Yahoo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6" name="Shape 30"/>
          <p:cNvSpPr/>
          <p:nvPr/>
        </p:nvSpPr>
        <p:spPr>
          <a:xfrm>
            <a:off x="6583680" y="3666600"/>
            <a:ext cx="4571640" cy="529920"/>
          </a:xfrm>
          <a:prstGeom prst="roundRect">
            <a:avLst>
              <a:gd name="adj" fmla="val 15517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7" name="Text 31"/>
          <p:cNvSpPr/>
          <p:nvPr/>
        </p:nvSpPr>
        <p:spPr>
          <a:xfrm>
            <a:off x="6766560" y="3703320"/>
            <a:ext cx="420588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4A2F6E"/>
                </a:solidFill>
                <a:effectLst/>
                <a:uFillTx/>
                <a:latin typeface="Calibri"/>
                <a:ea typeface="Calibri"/>
              </a:rPr>
              <a:t>Natural language inference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8" name="Text 32"/>
          <p:cNvSpPr/>
          <p:nvPr/>
        </p:nvSpPr>
        <p:spPr>
          <a:xfrm>
            <a:off x="6766560" y="3922920"/>
            <a:ext cx="420588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MNLI · RTE · CB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9" name="Shape 33"/>
          <p:cNvSpPr/>
          <p:nvPr/>
        </p:nvSpPr>
        <p:spPr>
          <a:xfrm>
            <a:off x="6583680" y="4242960"/>
            <a:ext cx="4571640" cy="529920"/>
          </a:xfrm>
          <a:prstGeom prst="roundRect">
            <a:avLst>
              <a:gd name="adj" fmla="val 15517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0" name="Text 34"/>
          <p:cNvSpPr/>
          <p:nvPr/>
        </p:nvSpPr>
        <p:spPr>
          <a:xfrm>
            <a:off x="6766560" y="4279320"/>
            <a:ext cx="420588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4A2F6E"/>
                </a:solidFill>
                <a:effectLst/>
                <a:uFillTx/>
                <a:latin typeface="Calibri"/>
                <a:ea typeface="Calibri"/>
              </a:rPr>
              <a:t>Paraphrase &amp; word sense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1" name="Text 35"/>
          <p:cNvSpPr/>
          <p:nvPr/>
        </p:nvSpPr>
        <p:spPr>
          <a:xfrm>
            <a:off x="6766560" y="4498920"/>
            <a:ext cx="420588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QQP · WiC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2" name="Shape 36"/>
          <p:cNvSpPr/>
          <p:nvPr/>
        </p:nvSpPr>
        <p:spPr>
          <a:xfrm>
            <a:off x="6583680" y="4818960"/>
            <a:ext cx="4571640" cy="529920"/>
          </a:xfrm>
          <a:prstGeom prst="roundRect">
            <a:avLst>
              <a:gd name="adj" fmla="val 15517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3" name="Text 37"/>
          <p:cNvSpPr/>
          <p:nvPr/>
        </p:nvSpPr>
        <p:spPr>
          <a:xfrm>
            <a:off x="6766560" y="4855320"/>
            <a:ext cx="420588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4A2F6E"/>
                </a:solidFill>
                <a:effectLst/>
                <a:uFillTx/>
                <a:latin typeface="Calibri"/>
                <a:ea typeface="Calibri"/>
              </a:rPr>
              <a:t>Question answering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4" name="Text 38"/>
          <p:cNvSpPr/>
          <p:nvPr/>
        </p:nvSpPr>
        <p:spPr>
          <a:xfrm>
            <a:off x="6766560" y="5074920"/>
            <a:ext cx="420588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COPA · BoolQ · MultiRC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5" name="Shape 39"/>
          <p:cNvSpPr/>
          <p:nvPr/>
        </p:nvSpPr>
        <p:spPr>
          <a:xfrm>
            <a:off x="731520" y="5532120"/>
            <a:ext cx="10743840" cy="658080"/>
          </a:xfrm>
          <a:prstGeom prst="roundRect">
            <a:avLst>
              <a:gd name="adj" fmla="val 12500"/>
            </a:avLst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6" name="Text 40"/>
          <p:cNvSpPr/>
          <p:nvPr/>
        </p:nvSpPr>
        <p:spPr>
          <a:xfrm>
            <a:off x="1005840" y="5532120"/>
            <a:ext cx="10195200" cy="65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Orders 1–4:  </a:t>
            </a: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two task orderings per benchmark, so results are not an artefact of one lucky sequence. SuperNI is scored with Rouge-L except for its three classification tasks; Long Sequence is scored with accuracy throughout.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7" name="Text 41"/>
          <p:cNvSpPr/>
          <p:nvPr/>
        </p:nvSpPr>
        <p:spPr>
          <a:xfrm>
            <a:off x="11292840" y="63550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12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8" name="Text 42"/>
          <p:cNvSpPr/>
          <p:nvPr/>
        </p:nvSpPr>
        <p:spPr>
          <a:xfrm>
            <a:off x="685800" y="63550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Latent-LoRA  ·  EMNLP 2026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Text 0"/>
          <p:cNvSpPr/>
          <p:nvPr/>
        </p:nvSpPr>
        <p:spPr>
          <a:xfrm>
            <a:off x="713160" y="137160"/>
            <a:ext cx="7314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49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RESULTS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0" name="Text 1"/>
          <p:cNvSpPr/>
          <p:nvPr/>
        </p:nvSpPr>
        <p:spPr>
          <a:xfrm>
            <a:off x="685800" y="347400"/>
            <a:ext cx="108810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Best average performance on every configuration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1" name="Text 2"/>
          <p:cNvSpPr/>
          <p:nvPr/>
        </p:nvSpPr>
        <p:spPr>
          <a:xfrm>
            <a:off x="713160" y="1051560"/>
            <a:ext cx="10606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T5-Large, task-agnostic and replay-free, averaged over three seeds.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402" name="Chart 0"/>
          <p:cNvGraphicFramePr/>
          <p:nvPr/>
        </p:nvGraphicFramePr>
        <p:xfrm>
          <a:off x="640080" y="1572840"/>
          <a:ext cx="7452000" cy="434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403" name="Shape 3"/>
          <p:cNvSpPr/>
          <p:nvPr/>
        </p:nvSpPr>
        <p:spPr>
          <a:xfrm>
            <a:off x="8412480" y="1691640"/>
            <a:ext cx="3108600" cy="1554120"/>
          </a:xfrm>
          <a:prstGeom prst="roundRect">
            <a:avLst>
              <a:gd name="adj" fmla="val 5294"/>
            </a:avLst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4" name="Text 4"/>
          <p:cNvSpPr/>
          <p:nvPr/>
        </p:nvSpPr>
        <p:spPr>
          <a:xfrm>
            <a:off x="8641080" y="1819800"/>
            <a:ext cx="269712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1" u="none" strike="noStrike">
                <a:solidFill>
                  <a:srgbClr val="E4A03C"/>
                </a:solidFill>
                <a:effectLst/>
                <a:uFillTx/>
                <a:latin typeface="Cambria"/>
                <a:ea typeface="Cambria"/>
              </a:rPr>
              <a:t>0.01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5" name="Text 5"/>
          <p:cNvSpPr/>
          <p:nvPr/>
        </p:nvSpPr>
        <p:spPr>
          <a:xfrm>
            <a:off x="8641080" y="2404800"/>
            <a:ext cx="269712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forgetting on SuperNI — the metric is essentially zeroed out on both orders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6" name="Shape 6"/>
          <p:cNvSpPr/>
          <p:nvPr/>
        </p:nvSpPr>
        <p:spPr>
          <a:xfrm>
            <a:off x="8412480" y="3474720"/>
            <a:ext cx="3108600" cy="1554120"/>
          </a:xfrm>
          <a:prstGeom prst="roundRect">
            <a:avLst>
              <a:gd name="adj" fmla="val 5294"/>
            </a:avLst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7" name="Text 7"/>
          <p:cNvSpPr/>
          <p:nvPr/>
        </p:nvSpPr>
        <p:spPr>
          <a:xfrm>
            <a:off x="8641080" y="3602880"/>
            <a:ext cx="269712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6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+1.8 to +3.6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8" name="Text 8"/>
          <p:cNvSpPr/>
          <p:nvPr/>
        </p:nvSpPr>
        <p:spPr>
          <a:xfrm>
            <a:off x="8641080" y="4187880"/>
            <a:ext cx="269712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AP over GainLoRA across the four configurations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9" name="Shape 9"/>
          <p:cNvSpPr/>
          <p:nvPr/>
        </p:nvSpPr>
        <p:spPr>
          <a:xfrm>
            <a:off x="8412480" y="5257800"/>
            <a:ext cx="3108600" cy="840960"/>
          </a:xfrm>
          <a:prstGeom prst="roundRect">
            <a:avLst>
              <a:gd name="adj" fmla="val 9783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0" name="Text 10"/>
          <p:cNvSpPr/>
          <p:nvPr/>
        </p:nvSpPr>
        <p:spPr>
          <a:xfrm>
            <a:off x="8613720" y="5257800"/>
            <a:ext cx="2724480" cy="84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Methods that sum adapters at inference (O-LoRA, InfLoRA) forget most where tasks are most diverse.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1" name="Text 11"/>
          <p:cNvSpPr/>
          <p:nvPr/>
        </p:nvSpPr>
        <p:spPr>
          <a:xfrm>
            <a:off x="11292840" y="63550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13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" name="Text 12"/>
          <p:cNvSpPr/>
          <p:nvPr/>
        </p:nvSpPr>
        <p:spPr>
          <a:xfrm>
            <a:off x="685800" y="63550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Latent-LoRA  ·  EMNLP 2026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Text 0"/>
          <p:cNvSpPr/>
          <p:nvPr/>
        </p:nvSpPr>
        <p:spPr>
          <a:xfrm>
            <a:off x="713160" y="137160"/>
            <a:ext cx="7314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49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RESULTS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4" name="Text 1"/>
          <p:cNvSpPr/>
          <p:nvPr/>
        </p:nvSpPr>
        <p:spPr>
          <a:xfrm>
            <a:off x="685800" y="347400"/>
            <a:ext cx="108810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The gap widens with scale, and the cost shrinks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5" name="Text 2"/>
          <p:cNvSpPr/>
          <p:nvPr/>
        </p:nvSpPr>
        <p:spPr>
          <a:xfrm>
            <a:off x="713160" y="1051560"/>
            <a:ext cx="10606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Five model scales, encoder-decoder and decoder-only, up to 13B parameters.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416" name="Chart 0"/>
          <p:cNvGraphicFramePr/>
          <p:nvPr/>
        </p:nvGraphicFramePr>
        <p:xfrm>
          <a:off x="640080" y="1572840"/>
          <a:ext cx="6400440" cy="3977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417" name="Text 3"/>
          <p:cNvSpPr/>
          <p:nvPr/>
        </p:nvSpPr>
        <p:spPr>
          <a:xfrm>
            <a:off x="658440" y="5577840"/>
            <a:ext cx="6400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000" b="0" i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Vertical axis truncated at 40 to make the margin visible. Forgetting stays at 0.01 on every Llama configuration.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8" name="Shape 4"/>
          <p:cNvSpPr/>
          <p:nvPr/>
        </p:nvSpPr>
        <p:spPr>
          <a:xfrm>
            <a:off x="7315200" y="1572840"/>
            <a:ext cx="4205880" cy="3977280"/>
          </a:xfrm>
          <a:prstGeom prst="roundRect">
            <a:avLst>
              <a:gd name="adj" fmla="val 2069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9" name="Text 5"/>
          <p:cNvSpPr/>
          <p:nvPr/>
        </p:nvSpPr>
        <p:spPr>
          <a:xfrm>
            <a:off x="7589520" y="1737360"/>
            <a:ext cx="36572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Trainable parameters per task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0" name="Text 6"/>
          <p:cNvSpPr/>
          <p:nvPr/>
        </p:nvSpPr>
        <p:spPr>
          <a:xfrm>
            <a:off x="8732520" y="2084760"/>
            <a:ext cx="100548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LoRA  r=8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1" name="Text 7"/>
          <p:cNvSpPr/>
          <p:nvPr/>
        </p:nvSpPr>
        <p:spPr>
          <a:xfrm>
            <a:off x="9711000" y="2084760"/>
            <a:ext cx="86832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Ours  r=32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2" name="Text 8"/>
          <p:cNvSpPr/>
          <p:nvPr/>
        </p:nvSpPr>
        <p:spPr>
          <a:xfrm>
            <a:off x="10561320" y="2084760"/>
            <a:ext cx="77688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Saving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3" name="Shape 9"/>
          <p:cNvSpPr/>
          <p:nvPr/>
        </p:nvSpPr>
        <p:spPr>
          <a:xfrm>
            <a:off x="7543800" y="2368440"/>
            <a:ext cx="3794400" cy="383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4" name="Text 10"/>
          <p:cNvSpPr/>
          <p:nvPr/>
        </p:nvSpPr>
        <p:spPr>
          <a:xfrm>
            <a:off x="7662600" y="2395800"/>
            <a:ext cx="137124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T5-Large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5" name="Text 11"/>
          <p:cNvSpPr/>
          <p:nvPr/>
        </p:nvSpPr>
        <p:spPr>
          <a:xfrm>
            <a:off x="8732520" y="2395800"/>
            <a:ext cx="100548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2,359K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6" name="Text 12"/>
          <p:cNvSpPr/>
          <p:nvPr/>
        </p:nvSpPr>
        <p:spPr>
          <a:xfrm>
            <a:off x="9711000" y="2395800"/>
            <a:ext cx="86832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147K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7" name="Text 13"/>
          <p:cNvSpPr/>
          <p:nvPr/>
        </p:nvSpPr>
        <p:spPr>
          <a:xfrm>
            <a:off x="10561320" y="2395800"/>
            <a:ext cx="77688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16×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8" name="Text 14"/>
          <p:cNvSpPr/>
          <p:nvPr/>
        </p:nvSpPr>
        <p:spPr>
          <a:xfrm>
            <a:off x="7662600" y="2816280"/>
            <a:ext cx="137124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T5-XL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9" name="Text 15"/>
          <p:cNvSpPr/>
          <p:nvPr/>
        </p:nvSpPr>
        <p:spPr>
          <a:xfrm>
            <a:off x="8732520" y="2816280"/>
            <a:ext cx="100548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5,898K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0" name="Text 16"/>
          <p:cNvSpPr/>
          <p:nvPr/>
        </p:nvSpPr>
        <p:spPr>
          <a:xfrm>
            <a:off x="9711000" y="2816280"/>
            <a:ext cx="86832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147K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1" name="Text 17"/>
          <p:cNvSpPr/>
          <p:nvPr/>
        </p:nvSpPr>
        <p:spPr>
          <a:xfrm>
            <a:off x="10561320" y="2816280"/>
            <a:ext cx="77688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40×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2" name="Shape 18"/>
          <p:cNvSpPr/>
          <p:nvPr/>
        </p:nvSpPr>
        <p:spPr>
          <a:xfrm>
            <a:off x="7543800" y="3209400"/>
            <a:ext cx="3794400" cy="383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3" name="Text 19"/>
          <p:cNvSpPr/>
          <p:nvPr/>
        </p:nvSpPr>
        <p:spPr>
          <a:xfrm>
            <a:off x="7662600" y="3237120"/>
            <a:ext cx="137124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Llama-2-7B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4" name="Text 20"/>
          <p:cNvSpPr/>
          <p:nvPr/>
        </p:nvSpPr>
        <p:spPr>
          <a:xfrm>
            <a:off x="8732520" y="3237120"/>
            <a:ext cx="100548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4,194K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5" name="Text 21"/>
          <p:cNvSpPr/>
          <p:nvPr/>
        </p:nvSpPr>
        <p:spPr>
          <a:xfrm>
            <a:off x="9711000" y="3237120"/>
            <a:ext cx="86832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66K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6" name="Text 22"/>
          <p:cNvSpPr/>
          <p:nvPr/>
        </p:nvSpPr>
        <p:spPr>
          <a:xfrm>
            <a:off x="10561320" y="3237120"/>
            <a:ext cx="77688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64×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7" name="Text 23"/>
          <p:cNvSpPr/>
          <p:nvPr/>
        </p:nvSpPr>
        <p:spPr>
          <a:xfrm>
            <a:off x="7662600" y="3657600"/>
            <a:ext cx="137124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Llama-3-8B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8" name="Text 24"/>
          <p:cNvSpPr/>
          <p:nvPr/>
        </p:nvSpPr>
        <p:spPr>
          <a:xfrm>
            <a:off x="8732520" y="3657600"/>
            <a:ext cx="100548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4,194K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9" name="Text 25"/>
          <p:cNvSpPr/>
          <p:nvPr/>
        </p:nvSpPr>
        <p:spPr>
          <a:xfrm>
            <a:off x="9711000" y="3657600"/>
            <a:ext cx="86832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66K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0" name="Text 26"/>
          <p:cNvSpPr/>
          <p:nvPr/>
        </p:nvSpPr>
        <p:spPr>
          <a:xfrm>
            <a:off x="10561320" y="3657600"/>
            <a:ext cx="77688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64×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1" name="Shape 27"/>
          <p:cNvSpPr/>
          <p:nvPr/>
        </p:nvSpPr>
        <p:spPr>
          <a:xfrm>
            <a:off x="7543800" y="4050720"/>
            <a:ext cx="3794400" cy="383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2" name="Text 28"/>
          <p:cNvSpPr/>
          <p:nvPr/>
        </p:nvSpPr>
        <p:spPr>
          <a:xfrm>
            <a:off x="7662600" y="4078080"/>
            <a:ext cx="137124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Llama-2-13B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3" name="Text 29"/>
          <p:cNvSpPr/>
          <p:nvPr/>
        </p:nvSpPr>
        <p:spPr>
          <a:xfrm>
            <a:off x="8732520" y="4078080"/>
            <a:ext cx="100548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6,554K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4" name="Text 30"/>
          <p:cNvSpPr/>
          <p:nvPr/>
        </p:nvSpPr>
        <p:spPr>
          <a:xfrm>
            <a:off x="9711000" y="4078080"/>
            <a:ext cx="86832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82K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5" name="Text 31"/>
          <p:cNvSpPr/>
          <p:nvPr/>
        </p:nvSpPr>
        <p:spPr>
          <a:xfrm>
            <a:off x="10561320" y="4078080"/>
            <a:ext cx="776880" cy="32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80×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6" name="Shape 32"/>
          <p:cNvSpPr/>
          <p:nvPr/>
        </p:nvSpPr>
        <p:spPr>
          <a:xfrm>
            <a:off x="7543800" y="4617720"/>
            <a:ext cx="3794400" cy="776880"/>
          </a:xfrm>
          <a:prstGeom prst="roundRect">
            <a:avLst>
              <a:gd name="adj" fmla="val 10588"/>
            </a:avLst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7" name="Text 33"/>
          <p:cNvSpPr/>
          <p:nvPr/>
        </p:nvSpPr>
        <p:spPr>
          <a:xfrm>
            <a:off x="7726680" y="4617720"/>
            <a:ext cx="345600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The router adds seconds of CPU fitting per task and one Mahalanobis pass at inference — cheaper than per-task MLP gates.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8" name="Text 34"/>
          <p:cNvSpPr/>
          <p:nvPr/>
        </p:nvSpPr>
        <p:spPr>
          <a:xfrm>
            <a:off x="11292840" y="63550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14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9" name="Text 35"/>
          <p:cNvSpPr/>
          <p:nvPr/>
        </p:nvSpPr>
        <p:spPr>
          <a:xfrm>
            <a:off x="685800" y="63550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Latent-LoRA  ·  EMNLP </a:t>
            </a: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2026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Text 0"/>
          <p:cNvSpPr/>
          <p:nvPr/>
        </p:nvSpPr>
        <p:spPr>
          <a:xfrm>
            <a:off x="713160" y="137160"/>
            <a:ext cx="7314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49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RESULTS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1" name="Text 1"/>
          <p:cNvSpPr/>
          <p:nvPr/>
        </p:nvSpPr>
        <p:spPr>
          <a:xfrm>
            <a:off x="685800" y="347400"/>
            <a:ext cx="108810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Ablating each component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2" name="Text 2"/>
          <p:cNvSpPr/>
          <p:nvPr/>
        </p:nvSpPr>
        <p:spPr>
          <a:xfrm>
            <a:off x="713160" y="1051560"/>
            <a:ext cx="10606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The adapter is tested with the router switched off; the router is tested on its own posteriors.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3" name="Shape 3"/>
          <p:cNvSpPr/>
          <p:nvPr/>
        </p:nvSpPr>
        <p:spPr>
          <a:xfrm>
            <a:off x="731520" y="1572840"/>
            <a:ext cx="6720480" cy="1782720"/>
          </a:xfrm>
          <a:prstGeom prst="roundRect">
            <a:avLst>
              <a:gd name="adj" fmla="val 4615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4" name="Text 4"/>
          <p:cNvSpPr/>
          <p:nvPr/>
        </p:nvSpPr>
        <p:spPr>
          <a:xfrm>
            <a:off x="960120" y="1682640"/>
            <a:ext cx="6309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4A2F6E"/>
                </a:solidFill>
                <a:effectLst/>
                <a:uFillTx/>
                <a:latin typeface="Calibri"/>
                <a:ea typeface="Calibri"/>
              </a:rPr>
              <a:t>Adapter, under sum-at-inference (no router) — AP ↑ / FM ↓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5" name="Text 5"/>
          <p:cNvSpPr/>
          <p:nvPr/>
        </p:nvSpPr>
        <p:spPr>
          <a:xfrm>
            <a:off x="960120" y="2011680"/>
            <a:ext cx="201132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Method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6" name="Text 6"/>
          <p:cNvSpPr/>
          <p:nvPr/>
        </p:nvSpPr>
        <p:spPr>
          <a:xfrm>
            <a:off x="3063240" y="2011680"/>
            <a:ext cx="109692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SuperNI 1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7" name="Text 7"/>
          <p:cNvSpPr/>
          <p:nvPr/>
        </p:nvSpPr>
        <p:spPr>
          <a:xfrm>
            <a:off x="4251960" y="2011680"/>
            <a:ext cx="109692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SuperNI 2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8" name="Text 8"/>
          <p:cNvSpPr/>
          <p:nvPr/>
        </p:nvSpPr>
        <p:spPr>
          <a:xfrm>
            <a:off x="5440680" y="2011680"/>
            <a:ext cx="109692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Long Seq 3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9" name="Text 9"/>
          <p:cNvSpPr/>
          <p:nvPr/>
        </p:nvSpPr>
        <p:spPr>
          <a:xfrm>
            <a:off x="6537960" y="2011680"/>
            <a:ext cx="109692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Long Seq 4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0" name="Text 10"/>
          <p:cNvSpPr/>
          <p:nvPr/>
        </p:nvSpPr>
        <p:spPr>
          <a:xfrm>
            <a:off x="960120" y="2286000"/>
            <a:ext cx="20113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O-LoRA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1" name="Text 11"/>
          <p:cNvSpPr/>
          <p:nvPr/>
        </p:nvSpPr>
        <p:spPr>
          <a:xfrm>
            <a:off x="3063240" y="2286000"/>
            <a:ext cx="10969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27.9 / 17.2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2" name="Text 12"/>
          <p:cNvSpPr/>
          <p:nvPr/>
        </p:nvSpPr>
        <p:spPr>
          <a:xfrm>
            <a:off x="4251960" y="2286000"/>
            <a:ext cx="10969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33.4 / 11.1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" name="Text 13"/>
          <p:cNvSpPr/>
          <p:nvPr/>
        </p:nvSpPr>
        <p:spPr>
          <a:xfrm>
            <a:off x="5440680" y="2286000"/>
            <a:ext cx="10969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71.3 / 3.4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4" name="Text 14"/>
          <p:cNvSpPr/>
          <p:nvPr/>
        </p:nvSpPr>
        <p:spPr>
          <a:xfrm>
            <a:off x="6537960" y="2286000"/>
            <a:ext cx="10969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71.6 / 4.2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5" name="Text 15"/>
          <p:cNvSpPr/>
          <p:nvPr/>
        </p:nvSpPr>
        <p:spPr>
          <a:xfrm>
            <a:off x="960120" y="2633400"/>
            <a:ext cx="20113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Latent-LoRA (λ = 0)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6" name="Text 16"/>
          <p:cNvSpPr/>
          <p:nvPr/>
        </p:nvSpPr>
        <p:spPr>
          <a:xfrm>
            <a:off x="3063240" y="2633400"/>
            <a:ext cx="10969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16.7 / </a:t>
            </a:r>
            <a:r>
              <a:rPr lang="en-US" sz="10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30.1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7" name="Text 17"/>
          <p:cNvSpPr/>
          <p:nvPr/>
        </p:nvSpPr>
        <p:spPr>
          <a:xfrm>
            <a:off x="4251960" y="2633400"/>
            <a:ext cx="10969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23.9 / 23.4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8" name="Text 18"/>
          <p:cNvSpPr/>
          <p:nvPr/>
        </p:nvSpPr>
        <p:spPr>
          <a:xfrm>
            <a:off x="5440680" y="2633400"/>
            <a:ext cx="10969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57.3 / 19.3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9" name="Text 19"/>
          <p:cNvSpPr/>
          <p:nvPr/>
        </p:nvSpPr>
        <p:spPr>
          <a:xfrm>
            <a:off x="6537960" y="2633400"/>
            <a:ext cx="10969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59.2 / 18.7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0" name="Shape 20"/>
          <p:cNvSpPr/>
          <p:nvPr/>
        </p:nvSpPr>
        <p:spPr>
          <a:xfrm>
            <a:off x="868680" y="2962800"/>
            <a:ext cx="6446160" cy="328680"/>
          </a:xfrm>
          <a:prstGeom prst="roundRect">
            <a:avLst>
              <a:gd name="adj" fmla="val 25000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1" name="Text 21"/>
          <p:cNvSpPr/>
          <p:nvPr/>
        </p:nvSpPr>
        <p:spPr>
          <a:xfrm>
            <a:off x="960120" y="2980800"/>
            <a:ext cx="20113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Latent-LoRA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2" name="Text 22"/>
          <p:cNvSpPr/>
          <p:nvPr/>
        </p:nvSpPr>
        <p:spPr>
          <a:xfrm>
            <a:off x="3063240" y="2980800"/>
            <a:ext cx="10969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33.3 / 12.9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3" name="Text 23"/>
          <p:cNvSpPr/>
          <p:nvPr/>
        </p:nvSpPr>
        <p:spPr>
          <a:xfrm>
            <a:off x="4251960" y="2980800"/>
            <a:ext cx="10969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35.9 / 8.8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4" name="Text 24"/>
          <p:cNvSpPr/>
          <p:nvPr/>
        </p:nvSpPr>
        <p:spPr>
          <a:xfrm>
            <a:off x="5440680" y="2980800"/>
            <a:ext cx="10969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70.1 / 3.0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" name="Text 25"/>
          <p:cNvSpPr/>
          <p:nvPr/>
        </p:nvSpPr>
        <p:spPr>
          <a:xfrm>
            <a:off x="6537960" y="2980800"/>
            <a:ext cx="10969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73.2 / 4.0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6" name="Shape 26"/>
          <p:cNvSpPr/>
          <p:nvPr/>
        </p:nvSpPr>
        <p:spPr>
          <a:xfrm>
            <a:off x="7680960" y="1572840"/>
            <a:ext cx="3794400" cy="1782720"/>
          </a:xfrm>
          <a:prstGeom prst="roundRect">
            <a:avLst>
              <a:gd name="adj" fmla="val 4615"/>
            </a:avLst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7" name="Text 27"/>
          <p:cNvSpPr/>
          <p:nvPr/>
        </p:nvSpPr>
        <p:spPr>
          <a:xfrm>
            <a:off x="7909560" y="1737360"/>
            <a:ext cx="333720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E4A03C"/>
                </a:solidFill>
                <a:effectLst/>
                <a:uFillTx/>
                <a:latin typeface="Cambria"/>
                <a:ea typeface="Cambria"/>
              </a:rPr>
              <a:t>The Σ-weighted penalty carries it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8" name="Text 28"/>
          <p:cNvSpPr/>
          <p:nvPr/>
        </p:nvSpPr>
        <p:spPr>
          <a:xfrm>
            <a:off x="7909560" y="2084760"/>
            <a:ext cx="3337200" cy="11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Without it the compact parameterisation is worse than O-LoRA everywhere. With it, the same tiny adapter beats O-LoRA on three of four orderings — before the router is switched on at all.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9" name="Text 29"/>
          <p:cNvSpPr/>
          <p:nvPr/>
        </p:nvSpPr>
        <p:spPr>
          <a:xfrm>
            <a:off x="731520" y="3493080"/>
            <a:ext cx="10743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1" u="none" strike="noStrike">
                <a:solidFill>
                  <a:srgbClr val="4A2F6E"/>
                </a:solidFill>
                <a:effectLst/>
                <a:uFillTx/>
                <a:latin typeface="Calibri"/>
                <a:ea typeface="Calibri"/>
              </a:rPr>
              <a:t>Router: posterior probability assigned to the correct task across test inputs (T5-Large) — Long Sequence left, SuperNI right.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80" name="Image 0" descr="fig3.png"/>
          <p:cNvPicPr/>
          <p:nvPr/>
        </p:nvPicPr>
        <p:blipFill>
          <a:blip r:embed="rId1"/>
          <a:stretch/>
        </p:blipFill>
        <p:spPr>
          <a:xfrm>
            <a:off x="1508760" y="3794760"/>
            <a:ext cx="9143640" cy="2578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1" name="Text 30"/>
          <p:cNvSpPr/>
          <p:nvPr/>
        </p:nvSpPr>
        <p:spPr>
          <a:xfrm>
            <a:off x="11292840" y="63550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15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2" name="Text 31"/>
          <p:cNvSpPr/>
          <p:nvPr/>
        </p:nvSpPr>
        <p:spPr>
          <a:xfrm>
            <a:off x="685800" y="63550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Latent-LoRA  ·  EMNLP 2026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41B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Text 0"/>
          <p:cNvSpPr/>
          <p:nvPr/>
        </p:nvSpPr>
        <p:spPr>
          <a:xfrm>
            <a:off x="685800" y="347400"/>
            <a:ext cx="108810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What to take away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4" name="Text 1"/>
          <p:cNvSpPr/>
          <p:nvPr/>
        </p:nvSpPr>
        <p:spPr>
          <a:xfrm>
            <a:off x="713160" y="1051560"/>
            <a:ext cx="10606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C9BEDE"/>
                </a:solidFill>
                <a:effectLst/>
                <a:uFillTx/>
                <a:latin typeface="Calibri"/>
                <a:ea typeface="Calibri"/>
              </a:rPr>
              <a:t>Continual learning without a component that can itself be forgotten.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5" name="Shape 2"/>
          <p:cNvSpPr/>
          <p:nvPr/>
        </p:nvSpPr>
        <p:spPr>
          <a:xfrm>
            <a:off x="740520" y="1682640"/>
            <a:ext cx="383760" cy="38376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6" name="Text 3"/>
          <p:cNvSpPr/>
          <p:nvPr/>
        </p:nvSpPr>
        <p:spPr>
          <a:xfrm>
            <a:off x="740520" y="168264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7" name="Text 4"/>
          <p:cNvSpPr/>
          <p:nvPr/>
        </p:nvSpPr>
        <p:spPr>
          <a:xfrm>
            <a:off x="1298520" y="1691640"/>
            <a:ext cx="6309000" cy="31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Frozen embeddings are already a router.</a:t>
            </a:r>
            <a:endParaRPr lang="en-US" sz="1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8" name="Text 5"/>
          <p:cNvSpPr/>
          <p:nvPr/>
        </p:nvSpPr>
        <p:spPr>
          <a:xfrm>
            <a:off x="1298520" y="2039040"/>
            <a:ext cx="630900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C9BEDE"/>
                </a:solidFill>
                <a:effectLst/>
                <a:uFillTx/>
                <a:latin typeface="Calibri"/>
                <a:ea typeface="Calibri"/>
              </a:rPr>
              <a:t>Pooled token embeddings separate tasks across five model scales and both benchmarks, so a Gaussian mixture fitted without gradients is enough for task-agnostic selection.</a:t>
            </a:r>
            <a:endParaRPr lang="en-US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9" name="Shape 6"/>
          <p:cNvSpPr/>
          <p:nvPr/>
        </p:nvSpPr>
        <p:spPr>
          <a:xfrm>
            <a:off x="740520" y="3163680"/>
            <a:ext cx="383760" cy="38376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0" name="Text 7"/>
          <p:cNvSpPr/>
          <p:nvPr/>
        </p:nvSpPr>
        <p:spPr>
          <a:xfrm>
            <a:off x="740520" y="316368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1" name="Text 8"/>
          <p:cNvSpPr/>
          <p:nvPr/>
        </p:nvSpPr>
        <p:spPr>
          <a:xfrm>
            <a:off x="1298520" y="3173040"/>
            <a:ext cx="6309000" cy="31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The latent subspace makes interference controllable.</a:t>
            </a:r>
            <a:endParaRPr lang="en-US" sz="1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2" name="Text 9"/>
          <p:cNvSpPr/>
          <p:nvPr/>
        </p:nvSpPr>
        <p:spPr>
          <a:xfrm>
            <a:off x="1298520" y="3520440"/>
            <a:ext cx="630900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C9BEDE"/>
                </a:solidFill>
                <a:effectLst/>
                <a:uFillTx/>
                <a:latin typeface="Calibri"/>
                <a:ea typeface="Calibri"/>
              </a:rPr>
              <a:t>With U, Σ and V frozen, cross-task interference is a quadratic form in the r × r adapters — exactly the quantity we regularise, and exactly what Proposition 1 bounds.</a:t>
            </a:r>
            <a:endParaRPr lang="en-US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3" name="Shape 10"/>
          <p:cNvSpPr/>
          <p:nvPr/>
        </p:nvSpPr>
        <p:spPr>
          <a:xfrm>
            <a:off x="740520" y="4645080"/>
            <a:ext cx="383760" cy="38376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4" name="Text 11"/>
          <p:cNvSpPr/>
          <p:nvPr/>
        </p:nvSpPr>
        <p:spPr>
          <a:xfrm>
            <a:off x="740520" y="464508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5" name="Text 12"/>
          <p:cNvSpPr/>
          <p:nvPr/>
        </p:nvSpPr>
        <p:spPr>
          <a:xfrm>
            <a:off x="1298520" y="4654440"/>
            <a:ext cx="6309000" cy="31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Less machinery, better numbers.</a:t>
            </a:r>
            <a:endParaRPr lang="en-US" sz="1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6" name="Text 13"/>
          <p:cNvSpPr/>
          <p:nvPr/>
        </p:nvSpPr>
        <p:spPr>
          <a:xfrm>
            <a:off x="1298520" y="5001840"/>
            <a:ext cx="630900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C9BEDE"/>
                </a:solidFill>
                <a:effectLst/>
                <a:uFillTx/>
                <a:latin typeface="Calibri"/>
                <a:ea typeface="Calibri"/>
              </a:rPr>
              <a:t>Replay-free, task-ID-free, no trainable routing: state-of-the-art AP on SuperNI and </a:t>
            </a:r>
            <a:r>
              <a:rPr lang="en-US" sz="1250" b="0" u="none" strike="noStrike">
                <a:solidFill>
                  <a:srgbClr val="C9BEDE"/>
                </a:solidFill>
                <a:effectLst/>
                <a:uFillTx/>
                <a:latin typeface="Calibri"/>
                <a:ea typeface="Calibri"/>
              </a:rPr>
              <a:t>Long Sequence with forgetting at 0.01 and 16–80× fewer parameters per task.</a:t>
            </a:r>
            <a:endParaRPr lang="en-US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7" name="Shape 14"/>
          <p:cNvSpPr/>
          <p:nvPr/>
        </p:nvSpPr>
        <p:spPr>
          <a:xfrm>
            <a:off x="8001000" y="1691640"/>
            <a:ext cx="3520080" cy="3200040"/>
          </a:xfrm>
          <a:prstGeom prst="roundRect">
            <a:avLst>
              <a:gd name="adj" fmla="val 2571"/>
            </a:avLst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8" name="Text 15"/>
          <p:cNvSpPr/>
          <p:nvPr/>
        </p:nvSpPr>
        <p:spPr>
          <a:xfrm>
            <a:off x="8275320" y="1874520"/>
            <a:ext cx="29714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Limitations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9" name="Shape 16"/>
          <p:cNvSpPr/>
          <p:nvPr/>
        </p:nvSpPr>
        <p:spPr>
          <a:xfrm>
            <a:off x="8339400" y="2386440"/>
            <a:ext cx="109440" cy="10944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32760" rIns="90000" bIns="3276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0" name="Text 17"/>
          <p:cNvSpPr/>
          <p:nvPr/>
        </p:nvSpPr>
        <p:spPr>
          <a:xfrm>
            <a:off x="8577000" y="2277000"/>
            <a:ext cx="269712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The shared covariance is </a:t>
            </a: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inverted each time a task </a:t>
            </a: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is added — O(d³) in the </a:t>
            </a: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embedding dimension.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1" name="Shape 18"/>
          <p:cNvSpPr/>
          <p:nvPr/>
        </p:nvSpPr>
        <p:spPr>
          <a:xfrm>
            <a:off x="8339400" y="3227760"/>
            <a:ext cx="109440" cy="10944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32760" rIns="90000" bIns="3276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2" name="Text 19"/>
          <p:cNvSpPr/>
          <p:nvPr/>
        </p:nvSpPr>
        <p:spPr>
          <a:xfrm>
            <a:off x="8577000" y="3117960"/>
            <a:ext cx="269712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Routing accuracy is capped by how separable the frozen embeddings are; near-identical task distributions blur.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3" name="Shape 20"/>
          <p:cNvSpPr/>
          <p:nvPr/>
        </p:nvSpPr>
        <p:spPr>
          <a:xfrm>
            <a:off x="8339400" y="4069080"/>
            <a:ext cx="109440" cy="10944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32760" rIns="90000" bIns="3276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4" name="Text 21"/>
          <p:cNvSpPr/>
          <p:nvPr/>
        </p:nvSpPr>
        <p:spPr>
          <a:xfrm>
            <a:off x="8577000" y="3959280"/>
            <a:ext cx="269712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Evaluated up to 13B; whether separability and compact-adapter capacity hold beyond that is open.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5" name="Text 22"/>
          <p:cNvSpPr/>
          <p:nvPr/>
        </p:nvSpPr>
        <p:spPr>
          <a:xfrm>
            <a:off x="8001000" y="5166360"/>
            <a:ext cx="35200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0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arXiv:2607.23837   ·   rrahimia@asu.edu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6" name="Text 23"/>
          <p:cNvSpPr/>
          <p:nvPr/>
        </p:nvSpPr>
        <p:spPr>
          <a:xfrm>
            <a:off x="11292840" y="63550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B8AB8"/>
                </a:solidFill>
                <a:effectLst/>
                <a:uFillTx/>
                <a:latin typeface="Calibri"/>
                <a:ea typeface="Calibri"/>
              </a:rPr>
              <a:t>16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7" name="Text 24"/>
          <p:cNvSpPr/>
          <p:nvPr/>
        </p:nvSpPr>
        <p:spPr>
          <a:xfrm>
            <a:off x="685800" y="63550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B8AB8"/>
                </a:solidFill>
                <a:effectLst/>
                <a:uFillTx/>
                <a:latin typeface="Calibri"/>
                <a:ea typeface="Calibri"/>
              </a:rPr>
              <a:t>Latent-LoRA  ·  EMNLP 2026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 0"/>
          <p:cNvSpPr/>
          <p:nvPr/>
        </p:nvSpPr>
        <p:spPr>
          <a:xfrm>
            <a:off x="713160" y="137160"/>
            <a:ext cx="7314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49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PROCESS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9" name="Text 1"/>
          <p:cNvSpPr/>
          <p:nvPr/>
        </p:nvSpPr>
        <p:spPr>
          <a:xfrm>
            <a:off x="685800" y="347400"/>
            <a:ext cx="108810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How the paper got here: ARR and commitment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0" name="Text 2"/>
          <p:cNvSpPr/>
          <p:nvPr/>
        </p:nvSpPr>
        <p:spPr>
          <a:xfrm>
            <a:off x="713160" y="1051560"/>
            <a:ext cx="10606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EMNLP 2026 reviewed through ACL Rolling Review, but the conference </a:t>
            </a: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made the final call.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1" name="Shape 3"/>
          <p:cNvSpPr/>
          <p:nvPr/>
        </p:nvSpPr>
        <p:spPr>
          <a:xfrm>
            <a:off x="731520" y="1691640"/>
            <a:ext cx="1965600" cy="2148480"/>
          </a:xfrm>
          <a:prstGeom prst="roundRect">
            <a:avLst>
              <a:gd name="adj" fmla="val 4186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2" name="Shape 4"/>
          <p:cNvSpPr/>
          <p:nvPr/>
        </p:nvSpPr>
        <p:spPr>
          <a:xfrm>
            <a:off x="923400" y="1837800"/>
            <a:ext cx="383760" cy="383760"/>
          </a:xfrm>
          <a:prstGeom prst="ellipse">
            <a:avLst/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3" name="Text 5"/>
          <p:cNvSpPr/>
          <p:nvPr/>
        </p:nvSpPr>
        <p:spPr>
          <a:xfrm>
            <a:off x="923400" y="183780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4" name="Text 6"/>
          <p:cNvSpPr/>
          <p:nvPr/>
        </p:nvSpPr>
        <p:spPr>
          <a:xfrm>
            <a:off x="932760" y="2304360"/>
            <a:ext cx="15631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Submit to ARR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5" name="Text 7"/>
          <p:cNvSpPr/>
          <p:nvPr/>
        </p:nvSpPr>
        <p:spPr>
          <a:xfrm>
            <a:off x="932760" y="2788920"/>
            <a:ext cx="156312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An anonymous submission goes into a review cycle on OpenReview. Every author must also register for reviewing service.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6" name="Text 8"/>
          <p:cNvSpPr/>
          <p:nvPr/>
        </p:nvSpPr>
        <p:spPr>
          <a:xfrm>
            <a:off x="2697480" y="2377440"/>
            <a:ext cx="2556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9B8AB8"/>
                </a:solidFill>
                <a:effectLst/>
                <a:uFillTx/>
                <a:latin typeface="Calibri"/>
                <a:ea typeface="Calibri"/>
              </a:rPr>
              <a:t>→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7" name="Shape 9"/>
          <p:cNvSpPr/>
          <p:nvPr/>
        </p:nvSpPr>
        <p:spPr>
          <a:xfrm>
            <a:off x="2953440" y="1691640"/>
            <a:ext cx="1965600" cy="2148480"/>
          </a:xfrm>
          <a:prstGeom prst="roundRect">
            <a:avLst>
              <a:gd name="adj" fmla="val 4186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8" name="Shape 10"/>
          <p:cNvSpPr/>
          <p:nvPr/>
        </p:nvSpPr>
        <p:spPr>
          <a:xfrm>
            <a:off x="3145680" y="1837800"/>
            <a:ext cx="383760" cy="383760"/>
          </a:xfrm>
          <a:prstGeom prst="ellipse">
            <a:avLst/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9" name="Text 11"/>
          <p:cNvSpPr/>
          <p:nvPr/>
        </p:nvSpPr>
        <p:spPr>
          <a:xfrm>
            <a:off x="3145680" y="183780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0" name="Text 12"/>
          <p:cNvSpPr/>
          <p:nvPr/>
        </p:nvSpPr>
        <p:spPr>
          <a:xfrm>
            <a:off x="3154680" y="2304360"/>
            <a:ext cx="15631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Reviews + meta-review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1" name="Text 13"/>
          <p:cNvSpPr/>
          <p:nvPr/>
        </p:nvSpPr>
        <p:spPr>
          <a:xfrm>
            <a:off x="3154680" y="2788920"/>
            <a:ext cx="156312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An Action Editor manages three to four reviewers and writes the meta-review that summarises them.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2" name="Text 14"/>
          <p:cNvSpPr/>
          <p:nvPr/>
        </p:nvSpPr>
        <p:spPr>
          <a:xfrm>
            <a:off x="4919400" y="2377440"/>
            <a:ext cx="2556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9B8AB8"/>
                </a:solidFill>
                <a:effectLst/>
                <a:uFillTx/>
                <a:latin typeface="Calibri"/>
                <a:ea typeface="Calibri"/>
              </a:rPr>
              <a:t>→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3" name="Shape 15"/>
          <p:cNvSpPr/>
          <p:nvPr/>
        </p:nvSpPr>
        <p:spPr>
          <a:xfrm>
            <a:off x="5175360" y="1691640"/>
            <a:ext cx="1965600" cy="2148480"/>
          </a:xfrm>
          <a:prstGeom prst="roundRect">
            <a:avLst>
              <a:gd name="adj" fmla="val 4186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4" name="Shape 16"/>
          <p:cNvSpPr/>
          <p:nvPr/>
        </p:nvSpPr>
        <p:spPr>
          <a:xfrm>
            <a:off x="5367600" y="1837800"/>
            <a:ext cx="383760" cy="383760"/>
          </a:xfrm>
          <a:prstGeom prst="ellipse">
            <a:avLst/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5" name="Text 17"/>
          <p:cNvSpPr/>
          <p:nvPr/>
        </p:nvSpPr>
        <p:spPr>
          <a:xfrm>
            <a:off x="5367600" y="183780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6" name="Text 18"/>
          <p:cNvSpPr/>
          <p:nvPr/>
        </p:nvSpPr>
        <p:spPr>
          <a:xfrm>
            <a:off x="5376600" y="2304360"/>
            <a:ext cx="15631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Author response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7" name="Text 19"/>
          <p:cNvSpPr/>
          <p:nvPr/>
        </p:nvSpPr>
        <p:spPr>
          <a:xfrm>
            <a:off x="5376600" y="2788920"/>
            <a:ext cx="156312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A rebuttal window in the middle of the cycle. Reviewers may revise their scores before meta-reviews are finalised.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8" name="Text 20"/>
          <p:cNvSpPr/>
          <p:nvPr/>
        </p:nvSpPr>
        <p:spPr>
          <a:xfrm>
            <a:off x="7141320" y="2377440"/>
            <a:ext cx="2556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9B8AB8"/>
                </a:solidFill>
                <a:effectLst/>
                <a:uFillTx/>
                <a:latin typeface="Calibri"/>
                <a:ea typeface="Calibri"/>
              </a:rPr>
              <a:t>→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9" name="Shape 21"/>
          <p:cNvSpPr/>
          <p:nvPr/>
        </p:nvSpPr>
        <p:spPr>
          <a:xfrm>
            <a:off x="7397640" y="1691640"/>
            <a:ext cx="1965600" cy="2148480"/>
          </a:xfrm>
          <a:prstGeom prst="roundRect">
            <a:avLst>
              <a:gd name="adj" fmla="val 4186"/>
            </a:avLst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0" name="Shape 22"/>
          <p:cNvSpPr/>
          <p:nvPr/>
        </p:nvSpPr>
        <p:spPr>
          <a:xfrm>
            <a:off x="7589520" y="1837800"/>
            <a:ext cx="383760" cy="38376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1" name="Text 23"/>
          <p:cNvSpPr/>
          <p:nvPr/>
        </p:nvSpPr>
        <p:spPr>
          <a:xfrm>
            <a:off x="7589520" y="183780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2" name="Text 24"/>
          <p:cNvSpPr/>
          <p:nvPr/>
        </p:nvSpPr>
        <p:spPr>
          <a:xfrm>
            <a:off x="7598520" y="2304360"/>
            <a:ext cx="15631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Commit to a venue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3" name="Text 25"/>
          <p:cNvSpPr/>
          <p:nvPr/>
        </p:nvSpPr>
        <p:spPr>
          <a:xfrm>
            <a:off x="7598520" y="2788920"/>
            <a:ext cx="156312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Carry the paper and its reviews to EMNLP 2026 or decline, revise, and resubmit to a later cycle instead.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4" name="Text 26"/>
          <p:cNvSpPr/>
          <p:nvPr/>
        </p:nvSpPr>
        <p:spPr>
          <a:xfrm>
            <a:off x="9363600" y="2377440"/>
            <a:ext cx="2556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9B8AB8"/>
                </a:solidFill>
                <a:effectLst/>
                <a:uFillTx/>
                <a:latin typeface="Calibri"/>
                <a:ea typeface="Calibri"/>
              </a:rPr>
              <a:t>→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5" name="Shape 27"/>
          <p:cNvSpPr/>
          <p:nvPr/>
        </p:nvSpPr>
        <p:spPr>
          <a:xfrm>
            <a:off x="9619560" y="1691640"/>
            <a:ext cx="1965600" cy="2148480"/>
          </a:xfrm>
          <a:prstGeom prst="roundRect">
            <a:avLst>
              <a:gd name="adj" fmla="val 4186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6" name="Shape 28"/>
          <p:cNvSpPr/>
          <p:nvPr/>
        </p:nvSpPr>
        <p:spPr>
          <a:xfrm>
            <a:off x="9811440" y="1837800"/>
            <a:ext cx="383760" cy="383760"/>
          </a:xfrm>
          <a:prstGeom prst="ellipse">
            <a:avLst/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7" name="Text 29"/>
          <p:cNvSpPr/>
          <p:nvPr/>
        </p:nvSpPr>
        <p:spPr>
          <a:xfrm>
            <a:off x="9811440" y="183780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8" name="Text 30"/>
          <p:cNvSpPr/>
          <p:nvPr/>
        </p:nvSpPr>
        <p:spPr>
          <a:xfrm>
            <a:off x="9820800" y="2304360"/>
            <a:ext cx="15631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Chairs decide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9" name="Text 31"/>
          <p:cNvSpPr/>
          <p:nvPr/>
        </p:nvSpPr>
        <p:spPr>
          <a:xfrm>
            <a:off x="9820800" y="2788920"/>
            <a:ext cx="156312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Program chairs make the acceptance decision: main conference, Findings, or neither. ARR itself never accepts.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0" name="Shape 32"/>
          <p:cNvSpPr/>
          <p:nvPr/>
        </p:nvSpPr>
        <p:spPr>
          <a:xfrm>
            <a:off x="731520" y="4069080"/>
            <a:ext cx="5257440" cy="1874160"/>
          </a:xfrm>
          <a:prstGeom prst="roundRect">
            <a:avLst>
              <a:gd name="adj" fmla="val 439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1" name="Text 33"/>
          <p:cNvSpPr/>
          <p:nvPr/>
        </p:nvSpPr>
        <p:spPr>
          <a:xfrm>
            <a:off x="1005840" y="4224600"/>
            <a:ext cx="470880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What shapes the timeline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2" name="Shape 34"/>
          <p:cNvSpPr/>
          <p:nvPr/>
        </p:nvSpPr>
        <p:spPr>
          <a:xfrm>
            <a:off x="1056240" y="4640760"/>
            <a:ext cx="118440" cy="11844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38880" rIns="90000" bIns="3888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3" name="Text 35"/>
          <p:cNvSpPr/>
          <p:nvPr/>
        </p:nvSpPr>
        <p:spPr>
          <a:xfrm>
            <a:off x="1298520" y="4553640"/>
            <a:ext cx="44344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Cycles run ten weeks, so roughly five per year rather than six.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4" name="Shape 36"/>
          <p:cNvSpPr/>
          <p:nvPr/>
        </p:nvSpPr>
        <p:spPr>
          <a:xfrm>
            <a:off x="1056240" y="5079600"/>
            <a:ext cx="118440" cy="11844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38880" rIns="90000" bIns="3888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5" name="Text 37"/>
          <p:cNvSpPr/>
          <p:nvPr/>
        </p:nvSpPr>
        <p:spPr>
          <a:xfrm>
            <a:off x="1298520" y="4992480"/>
            <a:ext cx="44344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Reviews are venue-independent: the same set travels to any participating *ACL venue.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6" name="Shape 38"/>
          <p:cNvSpPr/>
          <p:nvPr/>
        </p:nvSpPr>
        <p:spPr>
          <a:xfrm>
            <a:off x="1056240" y="5518440"/>
            <a:ext cx="118440" cy="11844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38880" rIns="90000" bIns="3888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7" name="Text 39"/>
          <p:cNvSpPr/>
          <p:nvPr/>
        </p:nvSpPr>
        <p:spPr>
          <a:xfrm>
            <a:off x="1298520" y="5431680"/>
            <a:ext cx="44344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You cannot commit and resubmit to the next cycle at the same time — it is one or the other.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8" name="Shape 40"/>
          <p:cNvSpPr/>
          <p:nvPr/>
        </p:nvSpPr>
        <p:spPr>
          <a:xfrm>
            <a:off x="6217920" y="4069080"/>
            <a:ext cx="5257440" cy="1874160"/>
          </a:xfrm>
          <a:prstGeom prst="roundRect">
            <a:avLst>
              <a:gd name="adj" fmla="val 4390"/>
            </a:avLst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9" name="Text 41"/>
          <p:cNvSpPr/>
          <p:nvPr/>
        </p:nvSpPr>
        <p:spPr>
          <a:xfrm>
            <a:off x="6492240" y="4224600"/>
            <a:ext cx="470880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The May 2026 cycle — the last one eligible for EMNLP 2026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0" name="Text 42"/>
          <p:cNvSpPr/>
          <p:nvPr/>
        </p:nvSpPr>
        <p:spPr>
          <a:xfrm>
            <a:off x="6492240" y="4572000"/>
            <a:ext cx="12340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25 May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1" name="Text 43"/>
          <p:cNvSpPr/>
          <p:nvPr/>
        </p:nvSpPr>
        <p:spPr>
          <a:xfrm>
            <a:off x="7772400" y="4572000"/>
            <a:ext cx="34743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ARR submission deadline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2" name="Text 44"/>
          <p:cNvSpPr/>
          <p:nvPr/>
        </p:nvSpPr>
        <p:spPr>
          <a:xfrm>
            <a:off x="6492240" y="4837320"/>
            <a:ext cx="12340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2 </a:t>
            </a:r>
            <a:r>
              <a:rPr lang="en-US" sz="110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July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3" name="Text 45"/>
          <p:cNvSpPr/>
          <p:nvPr/>
        </p:nvSpPr>
        <p:spPr>
          <a:xfrm>
            <a:off x="7772400" y="4837320"/>
            <a:ext cx="34743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reviews due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4" name="Text 46"/>
          <p:cNvSpPr/>
          <p:nvPr/>
        </p:nvSpPr>
        <p:spPr>
          <a:xfrm>
            <a:off x="6492240" y="5102280"/>
            <a:ext cx="12340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8–</a:t>
            </a:r>
            <a:r>
              <a:rPr lang="en-US" sz="110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14 </a:t>
            </a:r>
            <a:r>
              <a:rPr lang="en-US" sz="110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July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5" name="Text 47"/>
          <p:cNvSpPr/>
          <p:nvPr/>
        </p:nvSpPr>
        <p:spPr>
          <a:xfrm>
            <a:off x="7772400" y="5102280"/>
            <a:ext cx="34743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author response window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6" name="Text 48"/>
          <p:cNvSpPr/>
          <p:nvPr/>
        </p:nvSpPr>
        <p:spPr>
          <a:xfrm>
            <a:off x="6492240" y="5367600"/>
            <a:ext cx="12340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30 July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7" name="Text 49"/>
          <p:cNvSpPr/>
          <p:nvPr/>
        </p:nvSpPr>
        <p:spPr>
          <a:xfrm>
            <a:off x="7772400" y="5367600"/>
            <a:ext cx="34743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meta-reviews released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8" name="Text 50"/>
          <p:cNvSpPr/>
          <p:nvPr/>
        </p:nvSpPr>
        <p:spPr>
          <a:xfrm>
            <a:off x="6492240" y="5632560"/>
            <a:ext cx="123408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2 August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9" name="Text 51"/>
          <p:cNvSpPr/>
          <p:nvPr/>
        </p:nvSpPr>
        <p:spPr>
          <a:xfrm>
            <a:off x="7772400" y="5632560"/>
            <a:ext cx="34743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commitment deadline for EMNLP 2026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0" name="Text 52"/>
          <p:cNvSpPr/>
          <p:nvPr/>
        </p:nvSpPr>
        <p:spPr>
          <a:xfrm>
            <a:off x="731520" y="6035040"/>
            <a:ext cx="54860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0" i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Sources: aclrollingreview.org/dates · 2026.emnlp.org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1" name="Text 53"/>
          <p:cNvSpPr/>
          <p:nvPr/>
        </p:nvSpPr>
        <p:spPr>
          <a:xfrm>
            <a:off x="11292840" y="63550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17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2" name="Text 54"/>
          <p:cNvSpPr/>
          <p:nvPr/>
        </p:nvSpPr>
        <p:spPr>
          <a:xfrm>
            <a:off x="685800" y="63550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Latent-LoRA  ·  EMNLP 2026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41B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Text 0"/>
          <p:cNvSpPr/>
          <p:nvPr/>
        </p:nvSpPr>
        <p:spPr>
          <a:xfrm>
            <a:off x="713160" y="137160"/>
            <a:ext cx="7314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49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REFLECTION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4" name="Text 1"/>
          <p:cNvSpPr/>
          <p:nvPr/>
        </p:nvSpPr>
        <p:spPr>
          <a:xfrm>
            <a:off x="685800" y="347400"/>
            <a:ext cx="108810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Why it landed where it did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5" name="Text 2"/>
          <p:cNvSpPr/>
          <p:nvPr/>
        </p:nvSpPr>
        <p:spPr>
          <a:xfrm>
            <a:off x="713160" y="1051560"/>
            <a:ext cx="10606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C9BEDE"/>
                </a:solidFill>
                <a:effectLst/>
                <a:uFillTx/>
                <a:latin typeface="Calibri"/>
                <a:ea typeface="Calibri"/>
              </a:rPr>
              <a:t>A candid read of the reviews, from the author's side.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6" name="Shape 3"/>
          <p:cNvSpPr/>
          <p:nvPr/>
        </p:nvSpPr>
        <p:spPr>
          <a:xfrm>
            <a:off x="731520" y="1645920"/>
            <a:ext cx="5257440" cy="3748680"/>
          </a:xfrm>
          <a:prstGeom prst="roundRect">
            <a:avLst>
              <a:gd name="adj" fmla="val 2195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7" name="Text 4"/>
          <p:cNvSpPr/>
          <p:nvPr/>
        </p:nvSpPr>
        <p:spPr>
          <a:xfrm>
            <a:off x="1051560" y="1810440"/>
            <a:ext cx="46173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What got it in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8" name="Shape 5"/>
          <p:cNvSpPr/>
          <p:nvPr/>
        </p:nvSpPr>
        <p:spPr>
          <a:xfrm>
            <a:off x="1051560" y="2277000"/>
            <a:ext cx="383760" cy="38376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9" name="Text 6"/>
          <p:cNvSpPr/>
          <p:nvPr/>
        </p:nvSpPr>
        <p:spPr>
          <a:xfrm>
            <a:off x="1051560" y="227700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0" name="Text 7"/>
          <p:cNvSpPr/>
          <p:nvPr/>
        </p:nvSpPr>
        <p:spPr>
          <a:xfrm>
            <a:off x="1572840" y="2286000"/>
            <a:ext cx="4114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Simple idea, solid mathematics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1" name="Text 8"/>
          <p:cNvSpPr/>
          <p:nvPr/>
        </p:nvSpPr>
        <p:spPr>
          <a:xfrm>
            <a:off x="1572840" y="2578680"/>
            <a:ext cx="411444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The interference decomposition and Proposition 1 gave the design a reason to work rather than numbers that merely came out well.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2" name="Shape 9"/>
          <p:cNvSpPr/>
          <p:nvPr/>
        </p:nvSpPr>
        <p:spPr>
          <a:xfrm>
            <a:off x="1051560" y="3319200"/>
            <a:ext cx="383760" cy="38376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3" name="Text 10"/>
          <p:cNvSpPr/>
          <p:nvPr/>
        </p:nvSpPr>
        <p:spPr>
          <a:xfrm>
            <a:off x="1051560" y="331920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4" name="Text 11"/>
          <p:cNvSpPr/>
          <p:nvPr/>
        </p:nvSpPr>
        <p:spPr>
          <a:xfrm>
            <a:off x="1572840" y="3328560"/>
            <a:ext cx="4114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Broad experimental coverage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5" name="Text 12"/>
          <p:cNvSpPr/>
          <p:nvPr/>
        </p:nvSpPr>
        <p:spPr>
          <a:xfrm>
            <a:off x="1572840" y="3620880"/>
            <a:ext cx="411444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Two benchmarks, four task orderings, and five model scales spanning encoder-decoder and decoder-only architectures.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6" name="Shape 13"/>
          <p:cNvSpPr/>
          <p:nvPr/>
        </p:nvSpPr>
        <p:spPr>
          <a:xfrm>
            <a:off x="1051560" y="4361760"/>
            <a:ext cx="383760" cy="38376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7" name="Text 14"/>
          <p:cNvSpPr/>
          <p:nvPr/>
        </p:nvSpPr>
        <p:spPr>
          <a:xfrm>
            <a:off x="1051560" y="436176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8" name="Text 15"/>
          <p:cNvSpPr/>
          <p:nvPr/>
        </p:nvSpPr>
        <p:spPr>
          <a:xfrm>
            <a:off x="1572840" y="4370760"/>
            <a:ext cx="4114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A strong rebuttal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9" name="Text 16"/>
          <p:cNvSpPr/>
          <p:nvPr/>
        </p:nvSpPr>
        <p:spPr>
          <a:xfrm>
            <a:off x="1572840" y="4663440"/>
            <a:ext cx="411444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The meta-reviewer described the author response as exemplary. The rebuttal moved the reviews that were carried into commitment.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0" name="Shape 17"/>
          <p:cNvSpPr/>
          <p:nvPr/>
        </p:nvSpPr>
        <p:spPr>
          <a:xfrm>
            <a:off x="6217920" y="1645920"/>
            <a:ext cx="5257440" cy="3748680"/>
          </a:xfrm>
          <a:prstGeom prst="roundRect">
            <a:avLst>
              <a:gd name="adj" fmla="val 2195"/>
            </a:avLst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1" name="Text 18"/>
          <p:cNvSpPr/>
          <p:nvPr/>
        </p:nvSpPr>
        <p:spPr>
          <a:xfrm>
            <a:off x="6537960" y="1810440"/>
            <a:ext cx="46173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What kept it out of the main track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2" name="Shape 19"/>
          <p:cNvSpPr/>
          <p:nvPr/>
        </p:nvSpPr>
        <p:spPr>
          <a:xfrm>
            <a:off x="6537960" y="2277000"/>
            <a:ext cx="383760" cy="383760"/>
          </a:xfrm>
          <a:prstGeom prst="ellipse">
            <a:avLst/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3" name="Text 20"/>
          <p:cNvSpPr/>
          <p:nvPr/>
        </p:nvSpPr>
        <p:spPr>
          <a:xfrm>
            <a:off x="6537960" y="227700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4" name="Text 21"/>
          <p:cNvSpPr/>
          <p:nvPr/>
        </p:nvSpPr>
        <p:spPr>
          <a:xfrm>
            <a:off x="7059240" y="2286000"/>
            <a:ext cx="4114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 couple of ablations missing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5" name="Text 22"/>
          <p:cNvSpPr/>
          <p:nvPr/>
        </p:nvSpPr>
        <p:spPr>
          <a:xfrm>
            <a:off x="7059240" y="2578680"/>
            <a:ext cx="411444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E9E2F3"/>
                </a:solidFill>
                <a:effectLst/>
                <a:uFillTx/>
                <a:latin typeface="Calibri"/>
                <a:ea typeface="Calibri"/>
              </a:rPr>
              <a:t>Reviewers wanted configurations the paper did not report, which left parts of the design unjustified on the page.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6" name="Shape 23"/>
          <p:cNvSpPr/>
          <p:nvPr/>
        </p:nvSpPr>
        <p:spPr>
          <a:xfrm>
            <a:off x="6537960" y="3319200"/>
            <a:ext cx="383760" cy="383760"/>
          </a:xfrm>
          <a:prstGeom prst="ellipse">
            <a:avLst/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7" name="Text 24"/>
          <p:cNvSpPr/>
          <p:nvPr/>
        </p:nvSpPr>
        <p:spPr>
          <a:xfrm>
            <a:off x="6537960" y="331920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8" name="Text 25"/>
          <p:cNvSpPr/>
          <p:nvPr/>
        </p:nvSpPr>
        <p:spPr>
          <a:xfrm>
            <a:off x="7059240" y="3328560"/>
            <a:ext cx="4114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Unbalanced contributions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9" name="Text 26"/>
          <p:cNvSpPr/>
          <p:nvPr/>
        </p:nvSpPr>
        <p:spPr>
          <a:xfrm>
            <a:off x="7059240" y="3620880"/>
            <a:ext cx="411444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E9E2F3"/>
                </a:solidFill>
                <a:effectLst/>
                <a:uFillTx/>
                <a:latin typeface="Calibri"/>
                <a:ea typeface="Calibri"/>
              </a:rPr>
              <a:t>One component accounted for substantially more of the gain than the other, which weakens a two-part story.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0" name="Shape 27"/>
          <p:cNvSpPr/>
          <p:nvPr/>
        </p:nvSpPr>
        <p:spPr>
          <a:xfrm>
            <a:off x="6537960" y="4361760"/>
            <a:ext cx="383760" cy="383760"/>
          </a:xfrm>
          <a:prstGeom prst="ellipse">
            <a:avLst/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1" name="Text 28"/>
          <p:cNvSpPr/>
          <p:nvPr/>
        </p:nvSpPr>
        <p:spPr>
          <a:xfrm>
            <a:off x="6537960" y="436176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2" name="Text 29"/>
          <p:cNvSpPr/>
          <p:nvPr/>
        </p:nvSpPr>
        <p:spPr>
          <a:xfrm>
            <a:off x="7059240" y="4370760"/>
            <a:ext cx="4114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One more axis of evidence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3" name="Text 30"/>
          <p:cNvSpPr/>
          <p:nvPr/>
        </p:nvSpPr>
        <p:spPr>
          <a:xfrm>
            <a:off x="7059240" y="4663440"/>
            <a:ext cx="411444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E9E2F3"/>
                </a:solidFill>
                <a:effectLst/>
                <a:uFillTx/>
                <a:latin typeface="Calibri"/>
                <a:ea typeface="Calibri"/>
              </a:rPr>
              <a:t>An additional dataset, or one more ordering of an existing one, would have closed the remaining doubt about generality.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4" name="Shape 31"/>
          <p:cNvSpPr/>
          <p:nvPr/>
        </p:nvSpPr>
        <p:spPr>
          <a:xfrm>
            <a:off x="731520" y="5532120"/>
            <a:ext cx="10743840" cy="639720"/>
          </a:xfrm>
          <a:prstGeom prst="roundRect">
            <a:avLst>
              <a:gd name="adj" fmla="val 12857"/>
            </a:avLst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5" name="Text 32"/>
          <p:cNvSpPr/>
          <p:nvPr/>
        </p:nvSpPr>
        <p:spPr>
          <a:xfrm>
            <a:off x="1005840" y="5532120"/>
            <a:ext cx="1019520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Main-track acceptance sat near 14%.  </a:t>
            </a: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Nothing on the right is a flaw in the idea: each one is a concrete, fixable gap in the evidence, and worth carrying into the next paper.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6" name="Text 33"/>
          <p:cNvSpPr/>
          <p:nvPr/>
        </p:nvSpPr>
        <p:spPr>
          <a:xfrm>
            <a:off x="11292840" y="63550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B8AB8"/>
                </a:solidFill>
                <a:effectLst/>
                <a:uFillTx/>
                <a:latin typeface="Calibri"/>
                <a:ea typeface="Calibri"/>
              </a:rPr>
              <a:t>18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7" name="Text 34"/>
          <p:cNvSpPr/>
          <p:nvPr/>
        </p:nvSpPr>
        <p:spPr>
          <a:xfrm>
            <a:off x="685800" y="63550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9B8AB8"/>
                </a:solidFill>
                <a:effectLst/>
                <a:uFillTx/>
                <a:latin typeface="Calibri"/>
                <a:ea typeface="Calibri"/>
              </a:rPr>
              <a:t>Latent-LoRA  ·  EMNLP 2026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 0"/>
          <p:cNvSpPr/>
          <p:nvPr/>
        </p:nvSpPr>
        <p:spPr>
          <a:xfrm>
            <a:off x="713160" y="137160"/>
            <a:ext cx="7314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49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THE SETTING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Text 1"/>
          <p:cNvSpPr/>
          <p:nvPr/>
        </p:nvSpPr>
        <p:spPr>
          <a:xfrm>
            <a:off x="685800" y="347400"/>
            <a:ext cx="108810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Learning tasks in sequence erodes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what came before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2"/>
          <p:cNvSpPr/>
          <p:nvPr/>
        </p:nvSpPr>
        <p:spPr>
          <a:xfrm>
            <a:off x="713160" y="1051560"/>
            <a:ext cx="10606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LLMs have </a:t>
            </a: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enormous capacity </a:t>
            </a: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for a new task and </a:t>
            </a: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very little for </a:t>
            </a: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preserving the old </a:t>
            </a: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one.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Text 3"/>
          <p:cNvSpPr/>
          <p:nvPr/>
        </p:nvSpPr>
        <p:spPr>
          <a:xfrm>
            <a:off x="731520" y="1627560"/>
            <a:ext cx="658332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4A2F6E"/>
                </a:solidFill>
                <a:effectLst/>
                <a:uFillTx/>
                <a:latin typeface="Calibri"/>
                <a:ea typeface="Calibri"/>
              </a:rPr>
              <a:t>Tasks arrive one at a time — earlier data is gone for good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Shape 4"/>
          <p:cNvSpPr/>
          <p:nvPr/>
        </p:nvSpPr>
        <p:spPr>
          <a:xfrm>
            <a:off x="731520" y="2011680"/>
            <a:ext cx="1023840" cy="548280"/>
          </a:xfrm>
          <a:prstGeom prst="roundRect">
            <a:avLst>
              <a:gd name="adj" fmla="val 1500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Text 5"/>
          <p:cNvSpPr/>
          <p:nvPr/>
        </p:nvSpPr>
        <p:spPr>
          <a:xfrm>
            <a:off x="731520" y="2011680"/>
            <a:ext cx="102384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Task 1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6"/>
          <p:cNvSpPr/>
          <p:nvPr/>
        </p:nvSpPr>
        <p:spPr>
          <a:xfrm>
            <a:off x="1755720" y="2011680"/>
            <a:ext cx="3837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9B8AB8"/>
                </a:solidFill>
                <a:effectLst/>
                <a:uFillTx/>
                <a:latin typeface="Calibri"/>
                <a:ea typeface="Calibri"/>
              </a:rPr>
              <a:t>→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Shape 7"/>
          <p:cNvSpPr/>
          <p:nvPr/>
        </p:nvSpPr>
        <p:spPr>
          <a:xfrm>
            <a:off x="2139840" y="2011680"/>
            <a:ext cx="1023840" cy="548280"/>
          </a:xfrm>
          <a:prstGeom prst="roundRect">
            <a:avLst>
              <a:gd name="adj" fmla="val 1500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8"/>
          <p:cNvSpPr/>
          <p:nvPr/>
        </p:nvSpPr>
        <p:spPr>
          <a:xfrm>
            <a:off x="2139840" y="2011680"/>
            <a:ext cx="102384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Task 2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Text 9"/>
          <p:cNvSpPr/>
          <p:nvPr/>
        </p:nvSpPr>
        <p:spPr>
          <a:xfrm>
            <a:off x="3163680" y="2011680"/>
            <a:ext cx="3837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9B8AB8"/>
                </a:solidFill>
                <a:effectLst/>
                <a:uFillTx/>
                <a:latin typeface="Calibri"/>
                <a:ea typeface="Calibri"/>
              </a:rPr>
              <a:t>→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Shape 10"/>
          <p:cNvSpPr/>
          <p:nvPr/>
        </p:nvSpPr>
        <p:spPr>
          <a:xfrm>
            <a:off x="3547800" y="2011680"/>
            <a:ext cx="1023840" cy="548280"/>
          </a:xfrm>
          <a:prstGeom prst="roundRect">
            <a:avLst>
              <a:gd name="adj" fmla="val 1500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Text 11"/>
          <p:cNvSpPr/>
          <p:nvPr/>
        </p:nvSpPr>
        <p:spPr>
          <a:xfrm>
            <a:off x="3547800" y="2011680"/>
            <a:ext cx="102384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Task 3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Text 12"/>
          <p:cNvSpPr/>
          <p:nvPr/>
        </p:nvSpPr>
        <p:spPr>
          <a:xfrm>
            <a:off x="4572000" y="2011680"/>
            <a:ext cx="3837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9B8AB8"/>
                </a:solidFill>
                <a:effectLst/>
                <a:uFillTx/>
                <a:latin typeface="Calibri"/>
                <a:ea typeface="Calibri"/>
              </a:rPr>
              <a:t>→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Shape 13"/>
          <p:cNvSpPr/>
          <p:nvPr/>
        </p:nvSpPr>
        <p:spPr>
          <a:xfrm>
            <a:off x="4956120" y="2011680"/>
            <a:ext cx="1023840" cy="548280"/>
          </a:xfrm>
          <a:prstGeom prst="roundRect">
            <a:avLst>
              <a:gd name="adj" fmla="val 1500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14"/>
          <p:cNvSpPr/>
          <p:nvPr/>
        </p:nvSpPr>
        <p:spPr>
          <a:xfrm>
            <a:off x="4956120" y="2011680"/>
            <a:ext cx="102384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…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Text 15"/>
          <p:cNvSpPr/>
          <p:nvPr/>
        </p:nvSpPr>
        <p:spPr>
          <a:xfrm>
            <a:off x="5980320" y="2011680"/>
            <a:ext cx="3837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9B8AB8"/>
                </a:solidFill>
                <a:effectLst/>
                <a:uFillTx/>
                <a:latin typeface="Calibri"/>
                <a:ea typeface="Calibri"/>
              </a:rPr>
              <a:t>→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Shape 16"/>
          <p:cNvSpPr/>
          <p:nvPr/>
        </p:nvSpPr>
        <p:spPr>
          <a:xfrm>
            <a:off x="6364080" y="2011680"/>
            <a:ext cx="1023840" cy="548280"/>
          </a:xfrm>
          <a:prstGeom prst="roundRect">
            <a:avLst>
              <a:gd name="adj" fmla="val 15000"/>
            </a:avLst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" name="Text 17"/>
          <p:cNvSpPr/>
          <p:nvPr/>
        </p:nvSpPr>
        <p:spPr>
          <a:xfrm>
            <a:off x="6364080" y="2011680"/>
            <a:ext cx="102384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Task 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18"/>
          <p:cNvSpPr/>
          <p:nvPr/>
        </p:nvSpPr>
        <p:spPr>
          <a:xfrm>
            <a:off x="731520" y="2743200"/>
            <a:ext cx="65833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i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At test time no task identity is given, and no stored examples may be replayed.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Shape 19"/>
          <p:cNvSpPr/>
          <p:nvPr/>
        </p:nvSpPr>
        <p:spPr>
          <a:xfrm>
            <a:off x="7818120" y="1572840"/>
            <a:ext cx="3702960" cy="1535760"/>
          </a:xfrm>
          <a:prstGeom prst="roundRect">
            <a:avLst>
              <a:gd name="adj" fmla="val 5357"/>
            </a:avLst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" name="Text 20"/>
          <p:cNvSpPr/>
          <p:nvPr/>
        </p:nvSpPr>
        <p:spPr>
          <a:xfrm>
            <a:off x="8001000" y="1664280"/>
            <a:ext cx="159984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600" b="1" u="none" strike="noStrike">
                <a:solidFill>
                  <a:srgbClr val="E4A03C"/>
                </a:solidFill>
                <a:effectLst/>
                <a:uFillTx/>
                <a:latin typeface="Cambria"/>
                <a:ea typeface="Cambria"/>
              </a:rPr>
              <a:t>48.4</a:t>
            </a:r>
            <a:endParaRPr lang="en-US" sz="4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21"/>
          <p:cNvSpPr/>
          <p:nvPr/>
        </p:nvSpPr>
        <p:spPr>
          <a:xfrm>
            <a:off x="9555480" y="1737360"/>
            <a:ext cx="178272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points of forgetting when one LoRA is fine-tuned straight through the sequence (SeqLoRA, SuperNI Order 1)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Shape 22"/>
          <p:cNvSpPr/>
          <p:nvPr/>
        </p:nvSpPr>
        <p:spPr>
          <a:xfrm>
            <a:off x="731520" y="3520440"/>
            <a:ext cx="3428640" cy="2285640"/>
          </a:xfrm>
          <a:prstGeom prst="roundRect">
            <a:avLst>
              <a:gd name="adj" fmla="val 360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Shape 23"/>
          <p:cNvSpPr/>
          <p:nvPr/>
        </p:nvSpPr>
        <p:spPr>
          <a:xfrm>
            <a:off x="1014840" y="3758040"/>
            <a:ext cx="383760" cy="383760"/>
          </a:xfrm>
          <a:prstGeom prst="ellipse">
            <a:avLst/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24"/>
          <p:cNvSpPr/>
          <p:nvPr/>
        </p:nvSpPr>
        <p:spPr>
          <a:xfrm>
            <a:off x="1014840" y="375804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Text 25"/>
          <p:cNvSpPr/>
          <p:nvPr/>
        </p:nvSpPr>
        <p:spPr>
          <a:xfrm>
            <a:off x="1024200" y="4224600"/>
            <a:ext cx="28800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Catastrophic forgetting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Text 26"/>
          <p:cNvSpPr/>
          <p:nvPr/>
        </p:nvSpPr>
        <p:spPr>
          <a:xfrm>
            <a:off x="1024200" y="4645080"/>
            <a:ext cx="288000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Gradient updates for a new task overwrite the weights that carried earlier ones. Parameter count makes LLMs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especially prone to it.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Shape 27"/>
          <p:cNvSpPr/>
          <p:nvPr/>
        </p:nvSpPr>
        <p:spPr>
          <a:xfrm>
            <a:off x="4480560" y="3520440"/>
            <a:ext cx="3428640" cy="2285640"/>
          </a:xfrm>
          <a:prstGeom prst="roundRect">
            <a:avLst>
              <a:gd name="adj" fmla="val 360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Shape 28"/>
          <p:cNvSpPr/>
          <p:nvPr/>
        </p:nvSpPr>
        <p:spPr>
          <a:xfrm>
            <a:off x="4763880" y="3758040"/>
            <a:ext cx="383760" cy="383760"/>
          </a:xfrm>
          <a:prstGeom prst="ellipse">
            <a:avLst/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29"/>
          <p:cNvSpPr/>
          <p:nvPr/>
        </p:nvSpPr>
        <p:spPr>
          <a:xfrm>
            <a:off x="4763880" y="375804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Text 30"/>
          <p:cNvSpPr/>
          <p:nvPr/>
        </p:nvSpPr>
        <p:spPr>
          <a:xfrm>
            <a:off x="4773240" y="4224600"/>
            <a:ext cx="28800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No task identity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Text 31"/>
          <p:cNvSpPr/>
          <p:nvPr/>
        </p:nvSpPr>
        <p:spPr>
          <a:xfrm>
            <a:off x="4773240" y="4645080"/>
            <a:ext cx="288000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In the task-agnostic setting the model is never told which task an input belongs to — it has to work that out itself.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Shape 32"/>
          <p:cNvSpPr/>
          <p:nvPr/>
        </p:nvSpPr>
        <p:spPr>
          <a:xfrm>
            <a:off x="8229600" y="3520440"/>
            <a:ext cx="3428640" cy="2285640"/>
          </a:xfrm>
          <a:prstGeom prst="roundRect">
            <a:avLst>
              <a:gd name="adj" fmla="val 360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Shape 33"/>
          <p:cNvSpPr/>
          <p:nvPr/>
        </p:nvSpPr>
        <p:spPr>
          <a:xfrm>
            <a:off x="8512920" y="3758040"/>
            <a:ext cx="383760" cy="383760"/>
          </a:xfrm>
          <a:prstGeom prst="ellipse">
            <a:avLst/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8" name="Text 34"/>
          <p:cNvSpPr/>
          <p:nvPr/>
        </p:nvSpPr>
        <p:spPr>
          <a:xfrm>
            <a:off x="8512920" y="375804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Text 35"/>
          <p:cNvSpPr/>
          <p:nvPr/>
        </p:nvSpPr>
        <p:spPr>
          <a:xfrm>
            <a:off x="8522280" y="4224600"/>
            <a:ext cx="28800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No exemplars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36"/>
          <p:cNvSpPr/>
          <p:nvPr/>
        </p:nvSpPr>
        <p:spPr>
          <a:xfrm>
            <a:off x="8522280" y="4645080"/>
            <a:ext cx="288000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Nothing from previous tasks may be stored or replayed, so forgetting cannot be patched up after the fact.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37"/>
          <p:cNvSpPr/>
          <p:nvPr/>
        </p:nvSpPr>
        <p:spPr>
          <a:xfrm>
            <a:off x="11292840" y="63550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 38"/>
          <p:cNvSpPr/>
          <p:nvPr/>
        </p:nvSpPr>
        <p:spPr>
          <a:xfrm>
            <a:off x="685800" y="63550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Latent-LoRA  ·  EMNLP 2026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 0"/>
          <p:cNvSpPr/>
          <p:nvPr/>
        </p:nvSpPr>
        <p:spPr>
          <a:xfrm>
            <a:off x="713160" y="137160"/>
            <a:ext cx="7314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49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BACKGROUND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1"/>
          <p:cNvSpPr/>
          <p:nvPr/>
        </p:nvSpPr>
        <p:spPr>
          <a:xfrm>
            <a:off x="685800" y="347400"/>
            <a:ext cx="108810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Low-rank adaptation 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 2"/>
          <p:cNvSpPr/>
          <p:nvPr/>
        </p:nvSpPr>
        <p:spPr>
          <a:xfrm>
            <a:off x="713160" y="1051560"/>
            <a:ext cx="10606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Fine-tuning updates lie in a low-dimensional subspace, so there is no need to train the full matrix.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Shape 3"/>
          <p:cNvSpPr/>
          <p:nvPr/>
        </p:nvSpPr>
        <p:spPr>
          <a:xfrm>
            <a:off x="731520" y="1600200"/>
            <a:ext cx="5486040" cy="731160"/>
          </a:xfrm>
          <a:prstGeom prst="roundRect">
            <a:avLst>
              <a:gd name="adj" fmla="val 1125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Text 4"/>
          <p:cNvSpPr/>
          <p:nvPr/>
        </p:nvSpPr>
        <p:spPr>
          <a:xfrm>
            <a:off x="731520" y="1600200"/>
            <a:ext cx="548604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e  =  ( W + B A ) h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Shape 5"/>
          <p:cNvSpPr/>
          <p:nvPr/>
        </p:nvSpPr>
        <p:spPr>
          <a:xfrm>
            <a:off x="804600" y="2724840"/>
            <a:ext cx="127800" cy="1278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6"/>
          <p:cNvSpPr/>
          <p:nvPr/>
        </p:nvSpPr>
        <p:spPr>
          <a:xfrm>
            <a:off x="1097280" y="2551320"/>
            <a:ext cx="512028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The </a:t>
            </a: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pretr</a:t>
            </a: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ained </a:t>
            </a: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weig</a:t>
            </a: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ht is </a:t>
            </a: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froze</a:t>
            </a: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n. 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W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∈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ℝ</a:t>
            </a:r>
            <a:r>
              <a:rPr lang="en-US" sz="1250" b="0" u="none" strike="noStrike" baseline="30000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m×n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never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recei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ves a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gradi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ent;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the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whol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e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updat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e is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carrie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d by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the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adde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d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branc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h.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Shape 7"/>
          <p:cNvSpPr/>
          <p:nvPr/>
        </p:nvSpPr>
        <p:spPr>
          <a:xfrm>
            <a:off x="804600" y="3593520"/>
            <a:ext cx="127800" cy="1278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Text 8"/>
          <p:cNvSpPr/>
          <p:nvPr/>
        </p:nvSpPr>
        <p:spPr>
          <a:xfrm>
            <a:off x="1097280" y="3420000"/>
            <a:ext cx="512028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The update is factorised. 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ΔW = BA with B ∈ ℝ</a:t>
            </a:r>
            <a:r>
              <a:rPr lang="en-US" sz="1250" b="0" u="none" strike="noStrike" baseline="30000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m×r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, A ∈ ℝ</a:t>
            </a:r>
            <a:r>
              <a:rPr lang="en-US" sz="1250" b="0" u="none" strike="noStrike" baseline="30000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r×n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 and r ≪ min(m, n) — only A and B are trained.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Shape 9"/>
          <p:cNvSpPr/>
          <p:nvPr/>
        </p:nvSpPr>
        <p:spPr>
          <a:xfrm>
            <a:off x="804600" y="4462200"/>
            <a:ext cx="127800" cy="1278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10"/>
          <p:cNvSpPr/>
          <p:nvPr/>
        </p:nvSpPr>
        <p:spPr>
          <a:xfrm>
            <a:off x="1097280" y="4288680"/>
            <a:ext cx="512028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Cost drops sharply. 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Trainable parameters fall from m × n to r(m + n), which is what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makes per-task adapters affordable.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Shape 11"/>
          <p:cNvSpPr/>
          <p:nvPr/>
        </p:nvSpPr>
        <p:spPr>
          <a:xfrm>
            <a:off x="804600" y="5330880"/>
            <a:ext cx="127800" cy="1278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12"/>
          <p:cNvSpPr/>
          <p:nvPr/>
        </p:nvSpPr>
        <p:spPr>
          <a:xfrm>
            <a:off x="1097280" y="5157360"/>
            <a:ext cx="512028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Placement. 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Following prior CL work, adapters go on the query and value projections of every attention block.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Shape 13"/>
          <p:cNvSpPr/>
          <p:nvPr/>
        </p:nvSpPr>
        <p:spPr>
          <a:xfrm>
            <a:off x="6629400" y="1600200"/>
            <a:ext cx="4845960" cy="2697120"/>
          </a:xfrm>
          <a:prstGeom prst="roundRect">
            <a:avLst>
              <a:gd name="adj" fmla="val 3051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Shape 14"/>
          <p:cNvSpPr/>
          <p:nvPr/>
        </p:nvSpPr>
        <p:spPr>
          <a:xfrm>
            <a:off x="7315200" y="2034720"/>
            <a:ext cx="1234080" cy="1234080"/>
          </a:xfrm>
          <a:prstGeom prst="roundRect">
            <a:avLst>
              <a:gd name="adj" fmla="val 3704"/>
            </a:avLst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15"/>
          <p:cNvSpPr/>
          <p:nvPr/>
        </p:nvSpPr>
        <p:spPr>
          <a:xfrm>
            <a:off x="7086600" y="3364920"/>
            <a:ext cx="16912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W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16"/>
          <p:cNvSpPr/>
          <p:nvPr/>
        </p:nvSpPr>
        <p:spPr>
          <a:xfrm>
            <a:off x="6995160" y="3611880"/>
            <a:ext cx="187416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frozen · m × n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17"/>
          <p:cNvSpPr/>
          <p:nvPr/>
        </p:nvSpPr>
        <p:spPr>
          <a:xfrm>
            <a:off x="8595360" y="2450520"/>
            <a:ext cx="27396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6E6780"/>
                </a:solidFill>
                <a:effectLst/>
                <a:uFillTx/>
                <a:latin typeface="Cambria"/>
                <a:ea typeface="Cambria"/>
              </a:rPr>
              <a:t>+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Shape 18"/>
          <p:cNvSpPr/>
          <p:nvPr/>
        </p:nvSpPr>
        <p:spPr>
          <a:xfrm>
            <a:off x="8942760" y="2034720"/>
            <a:ext cx="456840" cy="1234080"/>
          </a:xfrm>
          <a:prstGeom prst="roundRect">
            <a:avLst>
              <a:gd name="adj" fmla="val 10000"/>
            </a:avLst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19"/>
          <p:cNvSpPr/>
          <p:nvPr/>
        </p:nvSpPr>
        <p:spPr>
          <a:xfrm>
            <a:off x="8714160" y="3364920"/>
            <a:ext cx="9140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B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 20"/>
          <p:cNvSpPr/>
          <p:nvPr/>
        </p:nvSpPr>
        <p:spPr>
          <a:xfrm>
            <a:off x="8622720" y="3611880"/>
            <a:ext cx="109692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m × r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Shape 21"/>
          <p:cNvSpPr/>
          <p:nvPr/>
        </p:nvSpPr>
        <p:spPr>
          <a:xfrm>
            <a:off x="9509760" y="2423160"/>
            <a:ext cx="1234080" cy="456840"/>
          </a:xfrm>
          <a:prstGeom prst="roundRect">
            <a:avLst>
              <a:gd name="adj" fmla="val 10000"/>
            </a:avLst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Text 22"/>
          <p:cNvSpPr/>
          <p:nvPr/>
        </p:nvSpPr>
        <p:spPr>
          <a:xfrm>
            <a:off x="9281160" y="3364920"/>
            <a:ext cx="16912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A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23"/>
          <p:cNvSpPr/>
          <p:nvPr/>
        </p:nvSpPr>
        <p:spPr>
          <a:xfrm>
            <a:off x="9189720" y="3611880"/>
            <a:ext cx="187416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r × n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Shape 24"/>
          <p:cNvSpPr/>
          <p:nvPr/>
        </p:nvSpPr>
        <p:spPr>
          <a:xfrm>
            <a:off x="6629400" y="4498920"/>
            <a:ext cx="4845960" cy="1325520"/>
          </a:xfrm>
          <a:prstGeom prst="roundRect">
            <a:avLst>
              <a:gd name="adj" fmla="val 6207"/>
            </a:avLst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 25"/>
          <p:cNvSpPr/>
          <p:nvPr/>
        </p:nvSpPr>
        <p:spPr>
          <a:xfrm>
            <a:off x="6903720" y="4498920"/>
            <a:ext cx="4297320" cy="13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Each new task can be given its own branch while W stays untouched — which is exactly what continual learning needs.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Text 26"/>
          <p:cNvSpPr/>
          <p:nvPr/>
        </p:nvSpPr>
        <p:spPr>
          <a:xfrm>
            <a:off x="11292840" y="63550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Text 27"/>
          <p:cNvSpPr/>
          <p:nvPr/>
        </p:nvSpPr>
        <p:spPr>
          <a:xfrm>
            <a:off x="685800" y="63550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Latent-LoRA  ·  EMNLP 2026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 0"/>
          <p:cNvSpPr/>
          <p:nvPr/>
        </p:nvSpPr>
        <p:spPr>
          <a:xfrm>
            <a:off x="713160" y="137160"/>
            <a:ext cx="7314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49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BACKGROUND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1"/>
          <p:cNvSpPr/>
          <p:nvPr/>
        </p:nvSpPr>
        <p:spPr>
          <a:xfrm>
            <a:off x="685800" y="347400"/>
            <a:ext cx="108810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One branch per task: what multi-branch CL buys you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2"/>
          <p:cNvSpPr/>
          <p:nvPr/>
        </p:nvSpPr>
        <p:spPr>
          <a:xfrm>
            <a:off x="713160" y="1051560"/>
            <a:ext cx="10606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Give every task its own adapter, freeze everything that came before, and forgetting cannot happen through the weights.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Shape 3"/>
          <p:cNvSpPr/>
          <p:nvPr/>
        </p:nvSpPr>
        <p:spPr>
          <a:xfrm>
            <a:off x="740520" y="1618560"/>
            <a:ext cx="383760" cy="383760"/>
          </a:xfrm>
          <a:prstGeom prst="ellipse">
            <a:avLst/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5" name="Text 4"/>
          <p:cNvSpPr/>
          <p:nvPr/>
        </p:nvSpPr>
        <p:spPr>
          <a:xfrm>
            <a:off x="740520" y="161856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Text 5"/>
          <p:cNvSpPr/>
          <p:nvPr/>
        </p:nvSpPr>
        <p:spPr>
          <a:xfrm>
            <a:off x="1280160" y="1627560"/>
            <a:ext cx="557748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Isolation by construction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 6"/>
          <p:cNvSpPr/>
          <p:nvPr/>
        </p:nvSpPr>
        <p:spPr>
          <a:xfrm>
            <a:off x="1280160" y="1956960"/>
            <a:ext cx="557748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When task t arrives it receives a fresh branch. Every earlier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branch is frozen, so no gradient step can overwrite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knowledge the model already has.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Shape 7"/>
          <p:cNvSpPr/>
          <p:nvPr/>
        </p:nvSpPr>
        <p:spPr>
          <a:xfrm>
            <a:off x="740520" y="2917080"/>
            <a:ext cx="383760" cy="383760"/>
          </a:xfrm>
          <a:prstGeom prst="ellipse">
            <a:avLst/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 8"/>
          <p:cNvSpPr/>
          <p:nvPr/>
        </p:nvSpPr>
        <p:spPr>
          <a:xfrm>
            <a:off x="740520" y="291708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 9"/>
          <p:cNvSpPr/>
          <p:nvPr/>
        </p:nvSpPr>
        <p:spPr>
          <a:xfrm>
            <a:off x="1280160" y="2926080"/>
            <a:ext cx="557748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Reduced subspace overlap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Text 10"/>
          <p:cNvSpPr/>
          <p:nvPr/>
        </p:nvSpPr>
        <p:spPr>
          <a:xfrm>
            <a:off x="1280160" y="3255120"/>
            <a:ext cx="557748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O-LoRA additionally constrains each new branch to the orthogonal complement of the previous ones, limiting how much tasks collide in weight space.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Shape 11"/>
          <p:cNvSpPr/>
          <p:nvPr/>
        </p:nvSpPr>
        <p:spPr>
          <a:xfrm>
            <a:off x="740520" y="4215240"/>
            <a:ext cx="383760" cy="383760"/>
          </a:xfrm>
          <a:prstGeom prst="ellipse">
            <a:avLst/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Text 12"/>
          <p:cNvSpPr/>
          <p:nvPr/>
        </p:nvSpPr>
        <p:spPr>
          <a:xfrm>
            <a:off x="740520" y="421524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13"/>
          <p:cNvSpPr/>
          <p:nvPr/>
        </p:nvSpPr>
        <p:spPr>
          <a:xfrm>
            <a:off x="1280160" y="4224600"/>
            <a:ext cx="557748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Cheap per </a:t>
            </a:r>
            <a:r>
              <a:rPr lang="en-US" sz="17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task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14"/>
          <p:cNvSpPr/>
          <p:nvPr/>
        </p:nvSpPr>
        <p:spPr>
          <a:xfrm>
            <a:off x="1280160" y="4553640"/>
            <a:ext cx="557748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A task costs one small adapter, not a copy of the model, so the sequence can grow without the storage becoming untenable.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Shape 15"/>
          <p:cNvSpPr/>
          <p:nvPr/>
        </p:nvSpPr>
        <p:spPr>
          <a:xfrm>
            <a:off x="7452360" y="1600200"/>
            <a:ext cx="4023000" cy="3062880"/>
          </a:xfrm>
          <a:prstGeom prst="roundRect">
            <a:avLst>
              <a:gd name="adj" fmla="val 2687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16"/>
          <p:cNvSpPr/>
          <p:nvPr/>
        </p:nvSpPr>
        <p:spPr>
          <a:xfrm>
            <a:off x="7726680" y="1755720"/>
            <a:ext cx="34743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4A2F6E"/>
                </a:solidFill>
                <a:effectLst/>
                <a:uFillTx/>
                <a:latin typeface="Calibri"/>
                <a:ea typeface="Calibri"/>
              </a:rPr>
              <a:t>Branches accumulate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Shape 17"/>
          <p:cNvSpPr/>
          <p:nvPr/>
        </p:nvSpPr>
        <p:spPr>
          <a:xfrm>
            <a:off x="7726680" y="2121480"/>
            <a:ext cx="3474360" cy="502560"/>
          </a:xfrm>
          <a:prstGeom prst="roundRect">
            <a:avLst>
              <a:gd name="adj" fmla="val 16364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Text 18"/>
          <p:cNvSpPr/>
          <p:nvPr/>
        </p:nvSpPr>
        <p:spPr>
          <a:xfrm>
            <a:off x="7909560" y="2121480"/>
            <a:ext cx="20113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Branch 1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Text 19"/>
          <p:cNvSpPr/>
          <p:nvPr/>
        </p:nvSpPr>
        <p:spPr>
          <a:xfrm>
            <a:off x="9921240" y="2121480"/>
            <a:ext cx="10969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frozen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Shape 20"/>
          <p:cNvSpPr/>
          <p:nvPr/>
        </p:nvSpPr>
        <p:spPr>
          <a:xfrm>
            <a:off x="7726680" y="2715840"/>
            <a:ext cx="3474360" cy="502560"/>
          </a:xfrm>
          <a:prstGeom prst="roundRect">
            <a:avLst>
              <a:gd name="adj" fmla="val 16364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21"/>
          <p:cNvSpPr/>
          <p:nvPr/>
        </p:nvSpPr>
        <p:spPr>
          <a:xfrm>
            <a:off x="7909560" y="2715840"/>
            <a:ext cx="20113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Branch 2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22"/>
          <p:cNvSpPr/>
          <p:nvPr/>
        </p:nvSpPr>
        <p:spPr>
          <a:xfrm>
            <a:off x="9921240" y="2715840"/>
            <a:ext cx="10969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frozen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23"/>
          <p:cNvSpPr/>
          <p:nvPr/>
        </p:nvSpPr>
        <p:spPr>
          <a:xfrm>
            <a:off x="7726680" y="3310200"/>
            <a:ext cx="3474360" cy="502560"/>
          </a:xfrm>
          <a:prstGeom prst="roundRect">
            <a:avLst>
              <a:gd name="adj" fmla="val 16364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24"/>
          <p:cNvSpPr/>
          <p:nvPr/>
        </p:nvSpPr>
        <p:spPr>
          <a:xfrm>
            <a:off x="7909560" y="3310200"/>
            <a:ext cx="20113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Branch 3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25"/>
          <p:cNvSpPr/>
          <p:nvPr/>
        </p:nvSpPr>
        <p:spPr>
          <a:xfrm>
            <a:off x="9921240" y="3310200"/>
            <a:ext cx="10969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frozen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Shape 26"/>
          <p:cNvSpPr/>
          <p:nvPr/>
        </p:nvSpPr>
        <p:spPr>
          <a:xfrm>
            <a:off x="7726680" y="3904560"/>
            <a:ext cx="3474360" cy="502560"/>
          </a:xfrm>
          <a:prstGeom prst="roundRect">
            <a:avLst>
              <a:gd name="adj" fmla="val 16364"/>
            </a:avLst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 27"/>
          <p:cNvSpPr/>
          <p:nvPr/>
        </p:nvSpPr>
        <p:spPr>
          <a:xfrm>
            <a:off x="7909560" y="3904560"/>
            <a:ext cx="20113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Branch 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28"/>
          <p:cNvSpPr/>
          <p:nvPr/>
        </p:nvSpPr>
        <p:spPr>
          <a:xfrm>
            <a:off x="9921240" y="3904560"/>
            <a:ext cx="109692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trainin</a:t>
            </a:r>
            <a:r>
              <a:rPr lang="en-US" sz="1050" b="0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g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Shape 29"/>
          <p:cNvSpPr/>
          <p:nvPr/>
        </p:nvSpPr>
        <p:spPr>
          <a:xfrm>
            <a:off x="7452360" y="4800600"/>
            <a:ext cx="4023000" cy="1188360"/>
          </a:xfrm>
          <a:prstGeom prst="roundRect">
            <a:avLst>
              <a:gd name="adj" fmla="val 6923"/>
            </a:avLst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1" name="Text 30"/>
          <p:cNvSpPr/>
          <p:nvPr/>
        </p:nvSpPr>
        <p:spPr>
          <a:xfrm>
            <a:off x="7680960" y="4892040"/>
            <a:ext cx="63972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200" b="1" u="none" strike="noStrike">
                <a:solidFill>
                  <a:srgbClr val="E4A03C"/>
                </a:solidFill>
                <a:effectLst/>
                <a:uFillTx/>
                <a:latin typeface="Cambria"/>
                <a:ea typeface="Cambria"/>
              </a:rPr>
              <a:t>?</a:t>
            </a:r>
            <a:endParaRPr lang="en-US" sz="4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31"/>
          <p:cNvSpPr/>
          <p:nvPr/>
        </p:nvSpPr>
        <p:spPr>
          <a:xfrm>
            <a:off x="8366760" y="4892040"/>
            <a:ext cx="292572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At inference no task identity arrives with the input. Which branch — or which combination — should act on it?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 32"/>
          <p:cNvSpPr/>
          <p:nvPr/>
        </p:nvSpPr>
        <p:spPr>
          <a:xfrm>
            <a:off x="11292840" y="63550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4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 33"/>
          <p:cNvSpPr/>
          <p:nvPr/>
        </p:nvSpPr>
        <p:spPr>
          <a:xfrm>
            <a:off x="685800" y="63550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Latent-LoRA  ·  EMNLP 2026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 0"/>
          <p:cNvSpPr/>
          <p:nvPr/>
        </p:nvSpPr>
        <p:spPr>
          <a:xfrm>
            <a:off x="713160" y="137160"/>
            <a:ext cx="7314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49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BACKGROUND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Text 1"/>
          <p:cNvSpPr/>
          <p:nvPr/>
        </p:nvSpPr>
        <p:spPr>
          <a:xfrm>
            <a:off x="685800" y="347400"/>
            <a:ext cx="108810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Two existing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answers, and what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each one costs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 2"/>
          <p:cNvSpPr/>
          <p:nvPr/>
        </p:nvSpPr>
        <p:spPr>
          <a:xfrm>
            <a:off x="713160" y="1051560"/>
            <a:ext cx="10606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Per-task branches solve the training side. Inference is where both approaches pay.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Shape 3"/>
          <p:cNvSpPr/>
          <p:nvPr/>
        </p:nvSpPr>
        <p:spPr>
          <a:xfrm>
            <a:off x="731520" y="1600200"/>
            <a:ext cx="5211720" cy="3657240"/>
          </a:xfrm>
          <a:prstGeom prst="roundRect">
            <a:avLst>
              <a:gd name="adj" fmla="val 225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Text 4"/>
          <p:cNvSpPr/>
          <p:nvPr/>
        </p:nvSpPr>
        <p:spPr>
          <a:xfrm>
            <a:off x="1051560" y="1828800"/>
            <a:ext cx="45716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01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SUM </a:t>
            </a:r>
            <a:r>
              <a:rPr lang="en-US" sz="1050" b="1" u="none" spc="201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EVER</a:t>
            </a:r>
            <a:r>
              <a:rPr lang="en-US" sz="1050" b="1" u="none" spc="201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Y </a:t>
            </a:r>
            <a:r>
              <a:rPr lang="en-US" sz="1050" b="1" u="none" spc="201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BRA</a:t>
            </a:r>
            <a:r>
              <a:rPr lang="en-US" sz="1050" b="1" u="none" spc="201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NCH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Text 5"/>
          <p:cNvSpPr/>
          <p:nvPr/>
        </p:nvSpPr>
        <p:spPr>
          <a:xfrm>
            <a:off x="1051560" y="2103120"/>
            <a:ext cx="45716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O-LoRA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Shape 6"/>
          <p:cNvSpPr/>
          <p:nvPr/>
        </p:nvSpPr>
        <p:spPr>
          <a:xfrm>
            <a:off x="1051560" y="2606040"/>
            <a:ext cx="4571640" cy="566640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7"/>
          <p:cNvSpPr/>
          <p:nvPr/>
        </p:nvSpPr>
        <p:spPr>
          <a:xfrm>
            <a:off x="1051560" y="2606040"/>
            <a:ext cx="4571640" cy="56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i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e = ( W + Σ</a:t>
            </a:r>
            <a:r>
              <a:rPr lang="en-US" sz="1500" b="0" i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</a:t>
            </a:r>
            <a:r>
              <a:rPr lang="en-US" sz="1500" b="0" i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B</a:t>
            </a:r>
            <a:r>
              <a:rPr lang="en-US" sz="1500" b="0" i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</a:t>
            </a:r>
            <a:r>
              <a:rPr lang="en-US" sz="1500" b="0" i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A</a:t>
            </a:r>
            <a:r>
              <a:rPr lang="en-US" sz="1500" b="0" i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</a:t>
            </a:r>
            <a:r>
              <a:rPr lang="en-US" sz="1500" b="0" i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) h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Text 8"/>
          <p:cNvSpPr/>
          <p:nvPr/>
        </p:nvSpPr>
        <p:spPr>
          <a:xfrm>
            <a:off x="1051560" y="3273480"/>
            <a:ext cx="45716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Branches are trained in mutually orthogonal subspaces, then simply added at test time.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Shape 9"/>
          <p:cNvSpPr/>
          <p:nvPr/>
        </p:nvSpPr>
        <p:spPr>
          <a:xfrm>
            <a:off x="1051560" y="3840480"/>
            <a:ext cx="4571640" cy="12340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Shape 10"/>
          <p:cNvSpPr/>
          <p:nvPr/>
        </p:nvSpPr>
        <p:spPr>
          <a:xfrm>
            <a:off x="1225440" y="4069080"/>
            <a:ext cx="145800" cy="1458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11"/>
          <p:cNvSpPr/>
          <p:nvPr/>
        </p:nvSpPr>
        <p:spPr>
          <a:xfrm>
            <a:off x="1463040" y="3977640"/>
            <a:ext cx="40687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Every branch acts on every input.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Text 12"/>
          <p:cNvSpPr/>
          <p:nvPr/>
        </p:nvSpPr>
        <p:spPr>
          <a:xfrm>
            <a:off x="1463040" y="4297680"/>
            <a:ext cx="406872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Adapters trained for one task distort predictions on another, and forgetting returns despite frozen parameters. FM 17.2 on SuperNI Order 1.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Shape 13"/>
          <p:cNvSpPr/>
          <p:nvPr/>
        </p:nvSpPr>
        <p:spPr>
          <a:xfrm>
            <a:off x="6263640" y="1600200"/>
            <a:ext cx="5211720" cy="3657240"/>
          </a:xfrm>
          <a:prstGeom prst="roundRect">
            <a:avLst>
              <a:gd name="adj" fmla="val 225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 14"/>
          <p:cNvSpPr/>
          <p:nvPr/>
        </p:nvSpPr>
        <p:spPr>
          <a:xfrm>
            <a:off x="6583680" y="1828800"/>
            <a:ext cx="45716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01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LEARN A GATE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15"/>
          <p:cNvSpPr/>
          <p:nvPr/>
        </p:nvSpPr>
        <p:spPr>
          <a:xfrm>
            <a:off x="6583680" y="2103120"/>
            <a:ext cx="457164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GainLoRA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Shape 16"/>
          <p:cNvSpPr/>
          <p:nvPr/>
        </p:nvSpPr>
        <p:spPr>
          <a:xfrm>
            <a:off x="6583680" y="2606040"/>
            <a:ext cx="4571640" cy="566640"/>
          </a:xfrm>
          <a:prstGeom prst="roundRect">
            <a:avLst>
              <a:gd name="adj" fmla="val 14516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17"/>
          <p:cNvSpPr/>
          <p:nvPr/>
        </p:nvSpPr>
        <p:spPr>
          <a:xfrm>
            <a:off x="6583680" y="2606040"/>
            <a:ext cx="4571640" cy="56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i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e = ( W + Σ</a:t>
            </a:r>
            <a:r>
              <a:rPr lang="en-US" sz="1500" b="0" i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</a:t>
            </a:r>
            <a:r>
              <a:rPr lang="en-US" sz="1500" b="0" i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g</a:t>
            </a:r>
            <a:r>
              <a:rPr lang="en-US" sz="1500" b="0" i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</a:t>
            </a:r>
            <a:r>
              <a:rPr lang="en-US" sz="1500" b="0" i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(x) · B</a:t>
            </a:r>
            <a:r>
              <a:rPr lang="en-US" sz="1500" b="0" i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</a:t>
            </a:r>
            <a:r>
              <a:rPr lang="en-US" sz="1500" b="0" i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A</a:t>
            </a:r>
            <a:r>
              <a:rPr lang="en-US" sz="1500" b="0" i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</a:t>
            </a:r>
            <a:r>
              <a:rPr lang="en-US" sz="1500" b="0" i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) h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18"/>
          <p:cNvSpPr/>
          <p:nvPr/>
        </p:nvSpPr>
        <p:spPr>
          <a:xfrm>
            <a:off x="6583680" y="3273480"/>
            <a:ext cx="45716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A small MLP gate per task activates its own branch and suppresses the others.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Shape 19"/>
          <p:cNvSpPr/>
          <p:nvPr/>
        </p:nvSpPr>
        <p:spPr>
          <a:xfrm>
            <a:off x="6583680" y="3840480"/>
            <a:ext cx="4571640" cy="12340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Shape 20"/>
          <p:cNvSpPr/>
          <p:nvPr/>
        </p:nvSpPr>
        <p:spPr>
          <a:xfrm>
            <a:off x="6757560" y="4069080"/>
            <a:ext cx="145800" cy="1458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 21"/>
          <p:cNvSpPr/>
          <p:nvPr/>
        </p:nvSpPr>
        <p:spPr>
          <a:xfrm>
            <a:off x="6995160" y="3977640"/>
            <a:ext cx="406872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The gates need protecting too.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22"/>
          <p:cNvSpPr/>
          <p:nvPr/>
        </p:nvSpPr>
        <p:spPr>
          <a:xfrm>
            <a:off x="6995160" y="4297680"/>
            <a:ext cx="406872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Gate parameters grow linearly with the number of tasks, and gate </a:t>
            </a:r>
            <a:r>
              <a:rPr lang="en-US" sz="11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training interferes with earlier gates — so Gradient Projection </a:t>
            </a:r>
            <a:r>
              <a:rPr lang="en-US" sz="11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Memory is layered on top.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Shape 23"/>
          <p:cNvSpPr/>
          <p:nvPr/>
        </p:nvSpPr>
        <p:spPr>
          <a:xfrm>
            <a:off x="731520" y="5440680"/>
            <a:ext cx="10743840" cy="639720"/>
          </a:xfrm>
          <a:prstGeom prst="roundRect">
            <a:avLst>
              <a:gd name="adj" fmla="val 12857"/>
            </a:avLst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 24"/>
          <p:cNvSpPr/>
          <p:nvPr/>
        </p:nvSpPr>
        <p:spPr>
          <a:xfrm>
            <a:off x="1005840" y="5440680"/>
            <a:ext cx="1019520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C9BEDE"/>
                </a:solidFill>
                <a:effectLst/>
                <a:uFillTx/>
                <a:latin typeface="Calibri"/>
                <a:ea typeface="Calibri"/>
              </a:rPr>
              <a:t>Our target:  </a:t>
            </a:r>
            <a:r>
              <a:rPr lang="en-US" sz="1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keep per-task branches isolated, route without a task ID, and add no component that can itself forget.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Text 25"/>
          <p:cNvSpPr/>
          <p:nvPr/>
        </p:nvSpPr>
        <p:spPr>
          <a:xfrm>
            <a:off x="11292840" y="63550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5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26"/>
          <p:cNvSpPr/>
          <p:nvPr/>
        </p:nvSpPr>
        <p:spPr>
          <a:xfrm>
            <a:off x="685800" y="63550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Latent-LoRA  ·  EMNLP 2026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 0"/>
          <p:cNvSpPr/>
          <p:nvPr/>
        </p:nvSpPr>
        <p:spPr>
          <a:xfrm>
            <a:off x="713160" y="137160"/>
            <a:ext cx="7314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49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COMPONENT 1 · THE ADAPTER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Text 1"/>
          <p:cNvSpPr/>
          <p:nvPr/>
        </p:nvSpPr>
        <p:spPr>
          <a:xfrm>
            <a:off x="685800" y="347400"/>
            <a:ext cx="108810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Adapter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s that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live in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the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pretrain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ed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principa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l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subspac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 2"/>
          <p:cNvSpPr/>
          <p:nvPr/>
        </p:nvSpPr>
        <p:spPr>
          <a:xfrm>
            <a:off x="713160" y="1051560"/>
            <a:ext cx="10606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Take the rank-r truncated SVD of each target weight once, and never touch it again.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Shape 3"/>
          <p:cNvSpPr/>
          <p:nvPr/>
        </p:nvSpPr>
        <p:spPr>
          <a:xfrm>
            <a:off x="731520" y="1600200"/>
            <a:ext cx="5486040" cy="776880"/>
          </a:xfrm>
          <a:prstGeom prst="roundRect">
            <a:avLst>
              <a:gd name="adj" fmla="val 10588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Text 4"/>
          <p:cNvSpPr/>
          <p:nvPr/>
        </p:nvSpPr>
        <p:spPr>
          <a:xfrm>
            <a:off x="731520" y="1600200"/>
            <a:ext cx="548604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ΔW</a:t>
            </a:r>
            <a:r>
              <a:rPr lang="en-US" sz="2200" b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</a:t>
            </a:r>
            <a:r>
              <a:rPr lang="en-US" sz="2200" b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 =  U</a:t>
            </a:r>
            <a:r>
              <a:rPr lang="en-US" sz="2200" b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r</a:t>
            </a:r>
            <a:r>
              <a:rPr lang="en-US" sz="2200" b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Σ</a:t>
            </a:r>
            <a:r>
              <a:rPr lang="en-US" sz="2200" b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r</a:t>
            </a:r>
            <a:r>
              <a:rPr lang="en-US" sz="2200" b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R</a:t>
            </a:r>
            <a:r>
              <a:rPr lang="en-US" sz="2200" b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</a:t>
            </a:r>
            <a:r>
              <a:rPr lang="en-US" sz="2200" b="1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V</a:t>
            </a:r>
            <a:r>
              <a:rPr lang="en-US" sz="2200" b="1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r</a:t>
            </a:r>
            <a:r>
              <a:rPr lang="en-US" sz="2200" b="1" u="none" strike="noStrike" baseline="3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⊤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Shape 5"/>
          <p:cNvSpPr/>
          <p:nvPr/>
        </p:nvSpPr>
        <p:spPr>
          <a:xfrm>
            <a:off x="804600" y="2724840"/>
            <a:ext cx="127800" cy="1278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 6"/>
          <p:cNvSpPr/>
          <p:nvPr/>
        </p:nvSpPr>
        <p:spPr>
          <a:xfrm>
            <a:off x="1097280" y="2551320"/>
            <a:ext cx="512028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What it is. 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Following LoRA-XS, we factor W ≈ U Σ V and freeze all three factors, so a task's update is confined to the span of the top r singular directions.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Shape 7"/>
          <p:cNvSpPr/>
          <p:nvPr/>
        </p:nvSpPr>
        <p:spPr>
          <a:xfrm>
            <a:off x="804600" y="3566160"/>
            <a:ext cx="127800" cy="1278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8"/>
          <p:cNvSpPr/>
          <p:nvPr/>
        </p:nvSpPr>
        <p:spPr>
          <a:xfrm>
            <a:off x="1097280" y="3392280"/>
            <a:ext cx="512028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One small matrix trained. 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Only the square adapter receives gradients: r² parameters per module, a count that does not depend on the model dimension.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Shape 9"/>
          <p:cNvSpPr/>
          <p:nvPr/>
        </p:nvSpPr>
        <p:spPr>
          <a:xfrm>
            <a:off x="804600" y="4407480"/>
            <a:ext cx="127800" cy="1278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Text 10"/>
          <p:cNvSpPr/>
          <p:nvPr/>
        </p:nvSpPr>
        <p:spPr>
          <a:xfrm>
            <a:off x="1097280" y="4233600"/>
            <a:ext cx="512028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Optimal by Eckart–Young–Mirsky. 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Among rank-r subspaces this one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best approximates the update in Frobenius norm.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Shape 11"/>
          <p:cNvSpPr/>
          <p:nvPr/>
        </p:nvSpPr>
        <p:spPr>
          <a:xfrm>
            <a:off x="804600" y="5248800"/>
            <a:ext cx="127800" cy="127800"/>
          </a:xfrm>
          <a:prstGeom prst="ellipse">
            <a:avLst/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12"/>
          <p:cNvSpPr/>
          <p:nvPr/>
        </p:nvSpPr>
        <p:spPr>
          <a:xfrm>
            <a:off x="1097280" y="5074920"/>
            <a:ext cx="512028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Snapshot isolation.  </a:t>
            </a:r>
            <a:r>
              <a:rPr lang="en-US" sz="12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Once trained, an adapter is frozen and never rewritten, so no later task can corrupt it.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Shape 13"/>
          <p:cNvSpPr/>
          <p:nvPr/>
        </p:nvSpPr>
        <p:spPr>
          <a:xfrm>
            <a:off x="6629400" y="1600200"/>
            <a:ext cx="4845960" cy="2697120"/>
          </a:xfrm>
          <a:prstGeom prst="roundRect">
            <a:avLst>
              <a:gd name="adj" fmla="val 3051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Shape 14"/>
          <p:cNvSpPr/>
          <p:nvPr/>
        </p:nvSpPr>
        <p:spPr>
          <a:xfrm>
            <a:off x="6949440" y="2080440"/>
            <a:ext cx="1142640" cy="1142640"/>
          </a:xfrm>
          <a:prstGeom prst="roundRect">
            <a:avLst>
              <a:gd name="adj" fmla="val 4000"/>
            </a:avLst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 15"/>
          <p:cNvSpPr/>
          <p:nvPr/>
        </p:nvSpPr>
        <p:spPr>
          <a:xfrm>
            <a:off x="6766560" y="3310200"/>
            <a:ext cx="15084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ΔW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16"/>
          <p:cNvSpPr/>
          <p:nvPr/>
        </p:nvSpPr>
        <p:spPr>
          <a:xfrm>
            <a:off x="6656760" y="3557160"/>
            <a:ext cx="172800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m × n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Text 17"/>
          <p:cNvSpPr/>
          <p:nvPr/>
        </p:nvSpPr>
        <p:spPr>
          <a:xfrm>
            <a:off x="8138160" y="2450520"/>
            <a:ext cx="273960" cy="40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800" b="1" u="none" strike="noStrike">
                <a:solidFill>
                  <a:srgbClr val="6E6780"/>
                </a:solidFill>
                <a:effectLst/>
                <a:uFillTx/>
                <a:latin typeface="Cambria"/>
                <a:ea typeface="Cambria"/>
              </a:rPr>
              <a:t>=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Shape 18"/>
          <p:cNvSpPr/>
          <p:nvPr/>
        </p:nvSpPr>
        <p:spPr>
          <a:xfrm>
            <a:off x="8458200" y="2080440"/>
            <a:ext cx="411120" cy="1142640"/>
          </a:xfrm>
          <a:prstGeom prst="roundRect">
            <a:avLst>
              <a:gd name="adj" fmla="val 11111"/>
            </a:avLst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1" name="Text 19"/>
          <p:cNvSpPr/>
          <p:nvPr/>
        </p:nvSpPr>
        <p:spPr>
          <a:xfrm>
            <a:off x="8275320" y="3310200"/>
            <a:ext cx="7768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U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20"/>
          <p:cNvSpPr/>
          <p:nvPr/>
        </p:nvSpPr>
        <p:spPr>
          <a:xfrm>
            <a:off x="8165520" y="3557160"/>
            <a:ext cx="99648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frozen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Shape 21"/>
          <p:cNvSpPr/>
          <p:nvPr/>
        </p:nvSpPr>
        <p:spPr>
          <a:xfrm>
            <a:off x="9006840" y="2446200"/>
            <a:ext cx="411120" cy="411120"/>
          </a:xfrm>
          <a:prstGeom prst="roundRect">
            <a:avLst>
              <a:gd name="adj" fmla="val 11111"/>
            </a:avLst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22"/>
          <p:cNvSpPr/>
          <p:nvPr/>
        </p:nvSpPr>
        <p:spPr>
          <a:xfrm>
            <a:off x="8823960" y="3310200"/>
            <a:ext cx="7768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Σ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Text 23"/>
          <p:cNvSpPr/>
          <p:nvPr/>
        </p:nvSpPr>
        <p:spPr>
          <a:xfrm>
            <a:off x="8714160" y="3557160"/>
            <a:ext cx="99648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frozen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Shape 24"/>
          <p:cNvSpPr/>
          <p:nvPr/>
        </p:nvSpPr>
        <p:spPr>
          <a:xfrm>
            <a:off x="9555480" y="2446200"/>
            <a:ext cx="411120" cy="411120"/>
          </a:xfrm>
          <a:prstGeom prst="roundRect">
            <a:avLst>
              <a:gd name="adj" fmla="val 11111"/>
            </a:avLst>
          </a:prstGeom>
          <a:solidFill>
            <a:srgbClr val="E4A03C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Text 25"/>
          <p:cNvSpPr/>
          <p:nvPr/>
        </p:nvSpPr>
        <p:spPr>
          <a:xfrm>
            <a:off x="9372600" y="3310200"/>
            <a:ext cx="7768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R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 26"/>
          <p:cNvSpPr/>
          <p:nvPr/>
        </p:nvSpPr>
        <p:spPr>
          <a:xfrm>
            <a:off x="9262800" y="3557160"/>
            <a:ext cx="99648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trained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Shape 27"/>
          <p:cNvSpPr/>
          <p:nvPr/>
        </p:nvSpPr>
        <p:spPr>
          <a:xfrm>
            <a:off x="10104120" y="2446200"/>
            <a:ext cx="1142640" cy="411120"/>
          </a:xfrm>
          <a:prstGeom prst="roundRect">
            <a:avLst>
              <a:gd name="adj" fmla="val 11111"/>
            </a:avLst>
          </a:prstGeom>
          <a:solidFill>
            <a:srgbClr val="6B4E9E"/>
          </a:solidFill>
          <a:ln w="12700">
            <a:solidFill>
              <a:srgbClr val="6B4E9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0" name="Text 28"/>
          <p:cNvSpPr/>
          <p:nvPr/>
        </p:nvSpPr>
        <p:spPr>
          <a:xfrm>
            <a:off x="9921240" y="3310200"/>
            <a:ext cx="15084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V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Text 29"/>
          <p:cNvSpPr/>
          <p:nvPr/>
        </p:nvSpPr>
        <p:spPr>
          <a:xfrm>
            <a:off x="9811440" y="3557160"/>
            <a:ext cx="172800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frozen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Shape 30"/>
          <p:cNvSpPr/>
          <p:nvPr/>
        </p:nvSpPr>
        <p:spPr>
          <a:xfrm>
            <a:off x="6629400" y="4498920"/>
            <a:ext cx="4845960" cy="1325520"/>
          </a:xfrm>
          <a:prstGeom prst="roundRect">
            <a:avLst>
              <a:gd name="adj" fmla="val 6207"/>
            </a:avLst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3" name="Text 31"/>
          <p:cNvSpPr/>
          <p:nvPr/>
        </p:nvSpPr>
        <p:spPr>
          <a:xfrm>
            <a:off x="6903720" y="4636080"/>
            <a:ext cx="429732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E4A03C"/>
                </a:solidFill>
                <a:effectLst/>
                <a:uFillTx/>
                <a:latin typeface="Cambria"/>
                <a:ea typeface="Cambria"/>
              </a:rPr>
              <a:t>147K</a:t>
            </a:r>
            <a:r>
              <a:rPr lang="en-US" sz="1500" b="0" u="none" strike="noStrike">
                <a:solidFill>
                  <a:srgbClr val="C9BEDE"/>
                </a:solidFill>
                <a:effectLst/>
                <a:uFillTx/>
                <a:latin typeface="Calibri"/>
                <a:ea typeface="Cambria"/>
              </a:rPr>
              <a:t>  vs  </a:t>
            </a:r>
            <a:r>
              <a:rPr lang="en-US" sz="20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2,359K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Text 32"/>
          <p:cNvSpPr/>
          <p:nvPr/>
        </p:nvSpPr>
        <p:spPr>
          <a:xfrm>
            <a:off x="6903720" y="5193720"/>
            <a:ext cx="429732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8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trainable parameters per task on T5-Large — 16× fewer than LoRA at r = 8, and 80× fewer on Llama-2-13B.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Text 33"/>
          <p:cNvSpPr/>
          <p:nvPr/>
        </p:nvSpPr>
        <p:spPr>
          <a:xfrm>
            <a:off x="11292840" y="63550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6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Text 34"/>
          <p:cNvSpPr/>
          <p:nvPr/>
        </p:nvSpPr>
        <p:spPr>
          <a:xfrm>
            <a:off x="685800" y="63550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Latent-LoRA  ·  EMNLP 2026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 0"/>
          <p:cNvSpPr/>
          <p:nvPr/>
        </p:nvSpPr>
        <p:spPr>
          <a:xfrm>
            <a:off x="713160" y="137160"/>
            <a:ext cx="7314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49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COMPONENT 1 · THE ADAPTER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Text 1"/>
          <p:cNvSpPr/>
          <p:nvPr/>
        </p:nvSpPr>
        <p:spPr>
          <a:xfrm>
            <a:off x="685800" y="347400"/>
            <a:ext cx="108810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Orthogonality, applied where interference actually lives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Text 2"/>
          <p:cNvSpPr/>
          <p:nvPr/>
        </p:nvSpPr>
        <p:spPr>
          <a:xfrm>
            <a:off x="713160" y="1051560"/>
            <a:ext cx="10606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Because U and V are frozen and orthonormal, they cancel out of the cross-task interference term.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Text 3"/>
          <p:cNvSpPr/>
          <p:nvPr/>
        </p:nvSpPr>
        <p:spPr>
          <a:xfrm>
            <a:off x="731520" y="1627560"/>
            <a:ext cx="55774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Output perturbation of task j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Shape 4"/>
          <p:cNvSpPr/>
          <p:nvPr/>
        </p:nvSpPr>
        <p:spPr>
          <a:xfrm>
            <a:off x="731520" y="1901880"/>
            <a:ext cx="5577480" cy="658080"/>
          </a:xfrm>
          <a:prstGeom prst="roundRect">
            <a:avLst>
              <a:gd name="adj" fmla="val 1250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Text 5"/>
          <p:cNvSpPr/>
          <p:nvPr/>
        </p:nvSpPr>
        <p:spPr>
          <a:xfrm>
            <a:off x="731520" y="1901880"/>
            <a:ext cx="5577480" cy="65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δ</a:t>
            </a:r>
            <a:r>
              <a:rPr lang="en-US" sz="16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j</a:t>
            </a: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(h) = U</a:t>
            </a:r>
            <a:r>
              <a:rPr lang="en-US" sz="16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r</a:t>
            </a: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Σ</a:t>
            </a:r>
            <a:r>
              <a:rPr lang="en-US" sz="16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r</a:t>
            </a: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R</a:t>
            </a:r>
            <a:r>
              <a:rPr lang="en-US" sz="16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j</a:t>
            </a: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V</a:t>
            </a:r>
            <a:r>
              <a:rPr lang="en-US" sz="16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r</a:t>
            </a:r>
            <a:r>
              <a:rPr lang="en-US" sz="1600" b="0" u="none" strike="noStrike" baseline="3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⊤</a:t>
            </a: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h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Text 6"/>
          <p:cNvSpPr/>
          <p:nvPr/>
        </p:nvSpPr>
        <p:spPr>
          <a:xfrm>
            <a:off x="731520" y="2797920"/>
            <a:ext cx="55774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Their </a:t>
            </a:r>
            <a:r>
              <a:rPr lang="en-US" sz="1100" b="1" u="none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inner </a:t>
            </a:r>
            <a:r>
              <a:rPr lang="en-US" sz="1100" b="1" u="none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produ</a:t>
            </a:r>
            <a:r>
              <a:rPr lang="en-US" sz="1100" b="1" u="none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ct </a:t>
            </a:r>
            <a:r>
              <a:rPr lang="en-US" sz="1100" b="1" u="none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deco</a:t>
            </a:r>
            <a:r>
              <a:rPr lang="en-US" sz="1100" b="1" u="none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mpos</a:t>
            </a:r>
            <a:r>
              <a:rPr lang="en-US" sz="1100" b="1" u="none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es </a:t>
            </a:r>
            <a:r>
              <a:rPr lang="en-US" sz="1100" b="1" u="none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exactl</a:t>
            </a:r>
            <a:r>
              <a:rPr lang="en-US" sz="1100" b="1" u="none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y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Shape 7"/>
          <p:cNvSpPr/>
          <p:nvPr/>
        </p:nvSpPr>
        <p:spPr>
          <a:xfrm>
            <a:off x="731520" y="3072240"/>
            <a:ext cx="5577480" cy="658080"/>
          </a:xfrm>
          <a:prstGeom prst="roundRect">
            <a:avLst>
              <a:gd name="adj" fmla="val 1250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Text 8"/>
          <p:cNvSpPr/>
          <p:nvPr/>
        </p:nvSpPr>
        <p:spPr>
          <a:xfrm>
            <a:off x="731520" y="3072240"/>
            <a:ext cx="5577480" cy="65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δ</a:t>
            </a:r>
            <a:r>
              <a:rPr lang="en-US" sz="16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i</a:t>
            </a: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(h)</a:t>
            </a:r>
            <a:r>
              <a:rPr lang="en-US" sz="1600" b="0" u="none" strike="noStrike" baseline="3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⊤</a:t>
            </a: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δ</a:t>
            </a:r>
            <a:r>
              <a:rPr lang="en-US" sz="16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j</a:t>
            </a: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(h) = ψ(h)</a:t>
            </a:r>
            <a:r>
              <a:rPr lang="en-US" sz="1600" b="0" u="none" strike="noStrike" baseline="3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⊤</a:t>
            </a: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R̃</a:t>
            </a:r>
            <a:r>
              <a:rPr lang="en-US" sz="16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i</a:t>
            </a:r>
            <a:r>
              <a:rPr lang="en-US" sz="1600" b="0" u="none" strike="noStrike" baseline="3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⊤</a:t>
            </a: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R̃</a:t>
            </a:r>
            <a:r>
              <a:rPr lang="en-US" sz="16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j</a:t>
            </a: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ψ(h)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 9"/>
          <p:cNvSpPr/>
          <p:nvPr/>
        </p:nvSpPr>
        <p:spPr>
          <a:xfrm>
            <a:off x="731520" y="3968640"/>
            <a:ext cx="55774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So we penalise that kernel directly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Shape 10"/>
          <p:cNvSpPr/>
          <p:nvPr/>
        </p:nvSpPr>
        <p:spPr>
          <a:xfrm>
            <a:off x="731520" y="4242960"/>
            <a:ext cx="5577480" cy="658080"/>
          </a:xfrm>
          <a:prstGeom prst="roundRect">
            <a:avLst>
              <a:gd name="adj" fmla="val 1250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 11"/>
          <p:cNvSpPr/>
          <p:nvPr/>
        </p:nvSpPr>
        <p:spPr>
          <a:xfrm>
            <a:off x="731520" y="4242960"/>
            <a:ext cx="5577480" cy="65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L</a:t>
            </a:r>
            <a:r>
              <a:rPr lang="en-US" sz="16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ortho</a:t>
            </a: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= Σ</a:t>
            </a:r>
            <a:r>
              <a:rPr lang="en-US" sz="16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i&lt;j</a:t>
            </a: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‖ R̃</a:t>
            </a:r>
            <a:r>
              <a:rPr lang="en-US" sz="16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i</a:t>
            </a:r>
            <a:r>
              <a:rPr lang="en-US" sz="1600" b="0" u="none" strike="noStrike" baseline="3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⊤</a:t>
            </a: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R̃</a:t>
            </a:r>
            <a:r>
              <a:rPr lang="en-US" sz="16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j</a:t>
            </a:r>
            <a:r>
              <a:rPr lang="en-US" sz="16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‖</a:t>
            </a:r>
            <a:r>
              <a:rPr lang="en-US" sz="16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F</a:t>
            </a:r>
            <a:r>
              <a:rPr lang="en-US" sz="1600" b="0" u="none" strike="noStrike" baseline="3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2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Text 12"/>
          <p:cNvSpPr/>
          <p:nvPr/>
        </p:nvSpPr>
        <p:spPr>
          <a:xfrm>
            <a:off x="731520" y="5120640"/>
            <a:ext cx="55774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50" b="0" i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where  ψ(h) = V</a:t>
            </a:r>
            <a:r>
              <a:rPr lang="en-US" sz="1150" b="0" i="1" u="none" strike="noStrike" baseline="-40000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r</a:t>
            </a:r>
            <a:r>
              <a:rPr lang="en-US" sz="1150" b="0" i="1" u="none" strike="noStrike" baseline="30000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⊤</a:t>
            </a:r>
            <a:r>
              <a:rPr lang="en-US" sz="1150" b="0" i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h  is the latent projection and  R̃</a:t>
            </a:r>
            <a:r>
              <a:rPr lang="en-US" sz="1150" b="0" i="1" u="none" strike="noStrike" baseline="-40000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t</a:t>
            </a:r>
            <a:r>
              <a:rPr lang="en-US" sz="1150" b="0" i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 = Σ</a:t>
            </a:r>
            <a:r>
              <a:rPr lang="en-US" sz="1150" b="0" i="1" u="none" strike="noStrike" baseline="-40000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r</a:t>
            </a:r>
            <a:r>
              <a:rPr lang="en-US" sz="1150" b="0" i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R</a:t>
            </a:r>
            <a:r>
              <a:rPr lang="en-US" sz="1150" b="0" i="1" u="none" strike="noStrike" baseline="-40000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t</a:t>
            </a:r>
            <a:r>
              <a:rPr lang="en-US" sz="1150" b="0" i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, the singular-value-weighted adapter — so directions with larger singular values are penalised proportionally.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Shape 13"/>
          <p:cNvSpPr/>
          <p:nvPr/>
        </p:nvSpPr>
        <p:spPr>
          <a:xfrm>
            <a:off x="6675120" y="1627560"/>
            <a:ext cx="4800240" cy="1691280"/>
          </a:xfrm>
          <a:prstGeom prst="roundRect">
            <a:avLst>
              <a:gd name="adj" fmla="val 4865"/>
            </a:avLst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 14"/>
          <p:cNvSpPr/>
          <p:nvPr/>
        </p:nvSpPr>
        <p:spPr>
          <a:xfrm>
            <a:off x="6949440" y="1783080"/>
            <a:ext cx="42058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01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PROPOSITION 1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Text 15"/>
          <p:cNvSpPr/>
          <p:nvPr/>
        </p:nvSpPr>
        <p:spPr>
          <a:xfrm>
            <a:off x="6949440" y="2084760"/>
            <a:ext cx="42516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| δ</a:t>
            </a:r>
            <a:r>
              <a:rPr lang="en-US" sz="1500" b="1" u="none" strike="noStrike" baseline="-40000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i</a:t>
            </a: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(h)</a:t>
            </a:r>
            <a:r>
              <a:rPr lang="en-US" sz="1500" b="1" u="none" strike="noStrike" baseline="30000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⊤</a:t>
            </a: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δ</a:t>
            </a:r>
            <a:r>
              <a:rPr lang="en-US" sz="1500" b="1" u="none" strike="noStrike" baseline="-40000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j</a:t>
            </a: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(h) |  ≤  ‖ R̃</a:t>
            </a:r>
            <a:r>
              <a:rPr lang="en-US" sz="1500" b="1" u="none" strike="noStrike" baseline="-40000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i</a:t>
            </a:r>
            <a:r>
              <a:rPr lang="en-US" sz="1500" b="1" u="none" strike="noStrike" baseline="30000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⊤</a:t>
            </a: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R̃</a:t>
            </a:r>
            <a:r>
              <a:rPr lang="en-US" sz="1500" b="1" u="none" strike="noStrike" baseline="-40000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j</a:t>
            </a: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 ‖</a:t>
            </a:r>
            <a:r>
              <a:rPr lang="en-US" sz="1500" b="1" u="none" strike="noStrike" baseline="-40000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2</a:t>
            </a: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 · ‖ψ(h)‖</a:t>
            </a:r>
            <a:r>
              <a:rPr lang="en-US" sz="1500" b="1" u="none" strike="noStrike" baseline="30000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2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Text 16"/>
          <p:cNvSpPr/>
          <p:nvPr/>
        </p:nvSpPr>
        <p:spPr>
          <a:xfrm>
            <a:off x="6949440" y="2597040"/>
            <a:ext cx="425160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C9BEDE"/>
                </a:solidFill>
                <a:effectLst/>
                <a:uFillTx/>
                <a:latin typeface="Calibri"/>
                <a:ea typeface="Calibri"/>
              </a:rPr>
              <a:t>The second factor depends only on the input and the pretrained subspace — training cannot inflate it. Driving the regulariser to zero suppresses interference uniformly over all inputs.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Shape 17"/>
          <p:cNvSpPr/>
          <p:nvPr/>
        </p:nvSpPr>
        <p:spPr>
          <a:xfrm>
            <a:off x="6675120" y="3474720"/>
            <a:ext cx="4800240" cy="1234080"/>
          </a:xfrm>
          <a:prstGeom prst="roundRect">
            <a:avLst>
              <a:gd name="adj" fmla="val 6667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Text 18"/>
          <p:cNvSpPr/>
          <p:nvPr/>
        </p:nvSpPr>
        <p:spPr>
          <a:xfrm>
            <a:off x="6949440" y="3611880"/>
            <a:ext cx="425160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Why standard LoRA cannot do this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Text 19"/>
          <p:cNvSpPr/>
          <p:nvPr/>
        </p:nvSpPr>
        <p:spPr>
          <a:xfrm>
            <a:off x="6949440" y="3913560"/>
            <a:ext cx="42516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O-LoRA penalises ‖A</a:t>
            </a:r>
            <a:r>
              <a:rPr lang="en-US" sz="1150" b="0" u="none" strike="noStrike" baseline="-40000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i</a:t>
            </a:r>
            <a:r>
              <a:rPr lang="en-US" sz="1150" b="0" u="none" strike="noStrike" baseline="30000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⊤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A</a:t>
            </a:r>
            <a:r>
              <a:rPr lang="en-US" sz="1150" b="0" u="none" strike="noStrike" baseline="-40000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j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‖, but the up-projections B</a:t>
            </a:r>
            <a:r>
              <a:rPr lang="en-US" sz="1150" b="0" u="none" strike="noStrike" baseline="-40000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i</a:t>
            </a:r>
            <a:r>
              <a:rPr lang="en-US" sz="1150" b="0" u="none" strike="noStrike" baseline="30000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⊤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B</a:t>
            </a:r>
            <a:r>
              <a:rPr lang="en-US" sz="1150" b="0" u="none" strike="noStrike" baseline="-40000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j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 enter multiplicatively and stay unconstrained — no uniform bound exists.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Shape 20"/>
          <p:cNvSpPr/>
          <p:nvPr/>
        </p:nvSpPr>
        <p:spPr>
          <a:xfrm>
            <a:off x="6675120" y="4864680"/>
            <a:ext cx="4800240" cy="1051200"/>
          </a:xfrm>
          <a:prstGeom prst="roundRect">
            <a:avLst>
              <a:gd name="adj" fmla="val 7826"/>
            </a:avLst>
          </a:prstGeom>
          <a:solidFill>
            <a:srgbClr val="FFFFFF"/>
          </a:solidFill>
          <a:ln w="12700">
            <a:solidFill>
              <a:srgbClr val="E4A03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Text 21"/>
          <p:cNvSpPr/>
          <p:nvPr/>
        </p:nvSpPr>
        <p:spPr>
          <a:xfrm>
            <a:off x="6949440" y="4974480"/>
            <a:ext cx="4205880" cy="21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pc="201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TRAINING OBJECTIVE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Text 22"/>
          <p:cNvSpPr/>
          <p:nvPr/>
        </p:nvSpPr>
        <p:spPr>
          <a:xfrm>
            <a:off x="6949440" y="5212080"/>
            <a:ext cx="42516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Language-modelling loss on task t plus λ times the orthogonal penalty against every earlier adapter. Only the current adapter receives gradients.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Text 23"/>
          <p:cNvSpPr/>
          <p:nvPr/>
        </p:nvSpPr>
        <p:spPr>
          <a:xfrm>
            <a:off x="11292840" y="63550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7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Text 24"/>
          <p:cNvSpPr/>
          <p:nvPr/>
        </p:nvSpPr>
        <p:spPr>
          <a:xfrm>
            <a:off x="685800" y="63550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Latent-LoRA  ·  EMNLP 2026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xt 0"/>
          <p:cNvSpPr/>
          <p:nvPr/>
        </p:nvSpPr>
        <p:spPr>
          <a:xfrm>
            <a:off x="713160" y="137160"/>
            <a:ext cx="7314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49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COMPONENT 2 · THE ROUTER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 1"/>
          <p:cNvSpPr/>
          <p:nvPr/>
        </p:nvSpPr>
        <p:spPr>
          <a:xfrm>
            <a:off x="685800" y="347400"/>
            <a:ext cx="108810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The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base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model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already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knows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which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task it is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looking </a:t>
            </a: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Text 2"/>
          <p:cNvSpPr/>
          <p:nvPr/>
        </p:nvSpPr>
        <p:spPr>
          <a:xfrm>
            <a:off x="713160" y="1051560"/>
            <a:ext cx="10606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Pooled token embeddings from the frozen embedding layer separate task distributions on their own.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Shape 3"/>
          <p:cNvSpPr/>
          <p:nvPr/>
        </p:nvSpPr>
        <p:spPr>
          <a:xfrm>
            <a:off x="740520" y="1618560"/>
            <a:ext cx="383760" cy="383760"/>
          </a:xfrm>
          <a:prstGeom prst="ellipse">
            <a:avLst/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6" name="Text 4"/>
          <p:cNvSpPr/>
          <p:nvPr/>
        </p:nvSpPr>
        <p:spPr>
          <a:xfrm>
            <a:off x="740520" y="161856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Text 5"/>
          <p:cNvSpPr/>
          <p:nvPr/>
        </p:nvSpPr>
        <p:spPr>
          <a:xfrm>
            <a:off x="1280160" y="1627560"/>
            <a:ext cx="306288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What the router is for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 6"/>
          <p:cNvSpPr/>
          <p:nvPr/>
        </p:nvSpPr>
        <p:spPr>
          <a:xfrm>
            <a:off x="1280160" y="1938600"/>
            <a:ext cx="3062880" cy="11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In the task-agnostic setting something has to decide which adapter acts on an input. That decision is the only remaining channel through which old tasks can degrade.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Shape 7"/>
          <p:cNvSpPr/>
          <p:nvPr/>
        </p:nvSpPr>
        <p:spPr>
          <a:xfrm>
            <a:off x="740520" y="3081600"/>
            <a:ext cx="383760" cy="383760"/>
          </a:xfrm>
          <a:prstGeom prst="ellipse">
            <a:avLst/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 8"/>
          <p:cNvSpPr/>
          <p:nvPr/>
        </p:nvSpPr>
        <p:spPr>
          <a:xfrm>
            <a:off x="740520" y="308160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9"/>
          <p:cNvSpPr/>
          <p:nvPr/>
        </p:nvSpPr>
        <p:spPr>
          <a:xfrm>
            <a:off x="1280160" y="3090600"/>
            <a:ext cx="306288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Where the signal comes from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2" name="Text 10"/>
          <p:cNvSpPr/>
          <p:nvPr/>
        </p:nvSpPr>
        <p:spPr>
          <a:xfrm>
            <a:off x="1280160" y="3401640"/>
            <a:ext cx="3062880" cy="11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ϕ(x) 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= 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Me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anP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ool(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Em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b(x)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) . a 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fixe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d-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size 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vect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or 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take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n 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strai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ght 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fro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m 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the 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mo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del'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s 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own 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inp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ut 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em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bed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ding 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tabl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e, 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wit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h 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no 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task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-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spe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cific 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trai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ning</a:t>
            </a: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Shape 11"/>
          <p:cNvSpPr/>
          <p:nvPr/>
        </p:nvSpPr>
        <p:spPr>
          <a:xfrm>
            <a:off x="740520" y="4544640"/>
            <a:ext cx="383760" cy="383760"/>
          </a:xfrm>
          <a:prstGeom prst="ellipse">
            <a:avLst/>
          </a:prstGeom>
          <a:solidFill>
            <a:srgbClr val="4A2F6E"/>
          </a:solidFill>
          <a:ln w="12700">
            <a:solidFill>
              <a:srgbClr val="4A2F6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4" name="Text 12"/>
          <p:cNvSpPr/>
          <p:nvPr/>
        </p:nvSpPr>
        <p:spPr>
          <a:xfrm>
            <a:off x="740520" y="4544640"/>
            <a:ext cx="38376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Text 13"/>
          <p:cNvSpPr/>
          <p:nvPr/>
        </p:nvSpPr>
        <p:spPr>
          <a:xfrm>
            <a:off x="1280160" y="4553640"/>
            <a:ext cx="306288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241B35"/>
                </a:solidFill>
                <a:effectLst/>
                <a:uFillTx/>
                <a:latin typeface="Calibri"/>
                <a:ea typeface="Calibri"/>
              </a:rPr>
              <a:t>Why it never drifts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6" name="Text 14"/>
          <p:cNvSpPr/>
          <p:nvPr/>
        </p:nvSpPr>
        <p:spPr>
          <a:xfrm>
            <a:off x="1280160" y="4864680"/>
            <a:ext cx="3062880" cy="11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Adapters are applied to the attention projections, not the embedding layer, so ϕ is stationary: the distributions the router was fitted on do not move as new tasks arrive.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7" name="Image 0" descr="fig2.png"/>
          <p:cNvPicPr/>
          <p:nvPr/>
        </p:nvPicPr>
        <p:blipFill>
          <a:blip r:embed="rId1"/>
          <a:stretch/>
        </p:blipFill>
        <p:spPr>
          <a:xfrm>
            <a:off x="4709160" y="1920240"/>
            <a:ext cx="6766200" cy="196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8" name="Text 15"/>
          <p:cNvSpPr/>
          <p:nvPr/>
        </p:nvSpPr>
        <p:spPr>
          <a:xfrm>
            <a:off x="4709160" y="3950280"/>
            <a:ext cx="67662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0000"/>
              </a:lnSpc>
              <a:tabLst>
                <a:tab pos="0" algn="l"/>
              </a:tabLst>
            </a:pPr>
            <a:r>
              <a:rPr lang="en-US" sz="1050" b="0" i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t-SNE of pooled T5-Large embeddings — Long Sequence (left), SuperNI (right). Clusters form with no task-specific training; similar patterns hold across all five model scales.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Shape 16"/>
          <p:cNvSpPr/>
          <p:nvPr/>
        </p:nvSpPr>
        <p:spPr>
          <a:xfrm>
            <a:off x="4709160" y="4572000"/>
            <a:ext cx="6766200" cy="1325520"/>
          </a:xfrm>
          <a:prstGeom prst="roundRect">
            <a:avLst>
              <a:gd name="adj" fmla="val 6207"/>
            </a:avLst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0" name="Text 17"/>
          <p:cNvSpPr/>
          <p:nvPr/>
        </p:nvSpPr>
        <p:spPr>
          <a:xfrm>
            <a:off x="4983480" y="4736520"/>
            <a:ext cx="621756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The consequence: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Text 18"/>
          <p:cNvSpPr/>
          <p:nvPr/>
        </p:nvSpPr>
        <p:spPr>
          <a:xfrm>
            <a:off x="4983480" y="5029200"/>
            <a:ext cx="621756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5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routi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ng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need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s a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densi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ty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estim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ate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over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an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alrea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dy-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separ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ated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space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, not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learn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ed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classi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fier.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That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is a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job a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Gaus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sian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mixtu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re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can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do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witho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ut a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single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gradi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ent </a:t>
            </a:r>
            <a:r>
              <a:rPr lang="en-US" sz="12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step.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" name="Text 19"/>
          <p:cNvSpPr/>
          <p:nvPr/>
        </p:nvSpPr>
        <p:spPr>
          <a:xfrm>
            <a:off x="11292840" y="63550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8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Text 20"/>
          <p:cNvSpPr/>
          <p:nvPr/>
        </p:nvSpPr>
        <p:spPr>
          <a:xfrm>
            <a:off x="685800" y="63550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Latent-LoRA  ·  EMNLP 2026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ext 0"/>
          <p:cNvSpPr/>
          <p:nvPr/>
        </p:nvSpPr>
        <p:spPr>
          <a:xfrm>
            <a:off x="713160" y="137160"/>
            <a:ext cx="731484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pc="249" strike="noStrike">
                <a:solidFill>
                  <a:srgbClr val="E4A03C"/>
                </a:solidFill>
                <a:effectLst/>
                <a:uFillTx/>
                <a:latin typeface="Calibri"/>
                <a:ea typeface="Calibri"/>
              </a:rPr>
              <a:t>COMPONENT 2 · THE ROUTER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Text 1"/>
          <p:cNvSpPr/>
          <p:nvPr/>
        </p:nvSpPr>
        <p:spPr>
          <a:xfrm>
            <a:off x="685800" y="347400"/>
            <a:ext cx="108810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A Gaussian mixture with nothing to train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Text 2"/>
          <p:cNvSpPr/>
          <p:nvPr/>
        </p:nvSpPr>
        <p:spPr>
          <a:xfrm>
            <a:off x="713160" y="1051560"/>
            <a:ext cx="106066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Means come from K-means, the covariance is a pooled statistic, and the posterior does the blending.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Text 3"/>
          <p:cNvSpPr/>
          <p:nvPr/>
        </p:nvSpPr>
        <p:spPr>
          <a:xfrm>
            <a:off x="731520" y="1572840"/>
            <a:ext cx="576036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Per-task mixture of K = 5 Gaussians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Shape 4"/>
          <p:cNvSpPr/>
          <p:nvPr/>
        </p:nvSpPr>
        <p:spPr>
          <a:xfrm>
            <a:off x="731520" y="1819800"/>
            <a:ext cx="5760360" cy="548280"/>
          </a:xfrm>
          <a:prstGeom prst="roundRect">
            <a:avLst>
              <a:gd name="adj" fmla="val 1500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Text 5"/>
          <p:cNvSpPr/>
          <p:nvPr/>
        </p:nvSpPr>
        <p:spPr>
          <a:xfrm>
            <a:off x="731520" y="1819800"/>
            <a:ext cx="57603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p( ϕ(x) | t ) = Σ</a:t>
            </a:r>
            <a:r>
              <a:rPr lang="en-US" sz="14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k</a:t>
            </a:r>
            <a:r>
              <a:rPr lang="en-US" sz="14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π</a:t>
            </a:r>
            <a:r>
              <a:rPr lang="en-US" sz="14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t,k</a:t>
            </a:r>
            <a:r>
              <a:rPr lang="en-US" sz="14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N( ϕ(x) | μ</a:t>
            </a:r>
            <a:r>
              <a:rPr lang="en-US" sz="14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t,k</a:t>
            </a:r>
            <a:r>
              <a:rPr lang="en-US" sz="14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, C )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Text 6"/>
          <p:cNvSpPr/>
          <p:nvPr/>
        </p:nvSpPr>
        <p:spPr>
          <a:xfrm>
            <a:off x="731520" y="2532960"/>
            <a:ext cx="576036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One covariance shared across all tasks (LDA-style pooled scatter)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Shape 7"/>
          <p:cNvSpPr/>
          <p:nvPr/>
        </p:nvSpPr>
        <p:spPr>
          <a:xfrm>
            <a:off x="731520" y="2779920"/>
            <a:ext cx="5760360" cy="548280"/>
          </a:xfrm>
          <a:prstGeom prst="roundRect">
            <a:avLst>
              <a:gd name="adj" fmla="val 1500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Text 8"/>
          <p:cNvSpPr/>
          <p:nvPr/>
        </p:nvSpPr>
        <p:spPr>
          <a:xfrm>
            <a:off x="731520" y="2779920"/>
            <a:ext cx="57603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C = ( Σ</a:t>
            </a:r>
            <a:r>
              <a:rPr lang="en-US" sz="14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</a:t>
            </a:r>
            <a:r>
              <a:rPr lang="en-US" sz="14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S</a:t>
            </a:r>
            <a:r>
              <a:rPr lang="en-US" sz="14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</a:t>
            </a:r>
            <a:r>
              <a:rPr lang="en-US" sz="14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) / ( Σ</a:t>
            </a:r>
            <a:r>
              <a:rPr lang="en-US" sz="14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</a:t>
            </a:r>
            <a:r>
              <a:rPr lang="en-US" sz="14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n</a:t>
            </a:r>
            <a:r>
              <a:rPr lang="en-US" sz="14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</a:t>
            </a:r>
            <a:r>
              <a:rPr lang="en-US" sz="14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) + ε I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Text 9"/>
          <p:cNvSpPr/>
          <p:nvPr/>
        </p:nvSpPr>
        <p:spPr>
          <a:xfrm>
            <a:off x="731520" y="3493080"/>
            <a:ext cx="576036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Task posterior under a uniform prior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Shape 10"/>
          <p:cNvSpPr/>
          <p:nvPr/>
        </p:nvSpPr>
        <p:spPr>
          <a:xfrm>
            <a:off x="731520" y="3740040"/>
            <a:ext cx="5760360" cy="548280"/>
          </a:xfrm>
          <a:prstGeom prst="roundRect">
            <a:avLst>
              <a:gd name="adj" fmla="val 1500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Text 11"/>
          <p:cNvSpPr/>
          <p:nvPr/>
        </p:nvSpPr>
        <p:spPr>
          <a:xfrm>
            <a:off x="731520" y="3740040"/>
            <a:ext cx="57603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p( t | x ) = p(ϕ(x) | t) / Σ</a:t>
            </a:r>
            <a:r>
              <a:rPr lang="en-US" sz="14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t′</a:t>
            </a:r>
            <a:r>
              <a:rPr lang="en-US" sz="14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p(ϕ(x) | t′)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Text 12"/>
          <p:cNvSpPr/>
          <p:nvPr/>
        </p:nvSpPr>
        <p:spPr>
          <a:xfrm>
            <a:off x="731520" y="4453200"/>
            <a:ext cx="576036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>
                <a:solidFill>
                  <a:srgbClr val="6B4E9E"/>
                </a:solidFill>
                <a:effectLst/>
                <a:uFillTx/>
                <a:latin typeface="Calibri"/>
                <a:ea typeface="Calibri"/>
              </a:rPr>
              <a:t>Soft blending of the stored adapters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Shape 13"/>
          <p:cNvSpPr/>
          <p:nvPr/>
        </p:nvSpPr>
        <p:spPr>
          <a:xfrm>
            <a:off x="731520" y="4700160"/>
            <a:ext cx="5760360" cy="548280"/>
          </a:xfrm>
          <a:prstGeom prst="roundRect">
            <a:avLst>
              <a:gd name="adj" fmla="val 15000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Text 14"/>
          <p:cNvSpPr/>
          <p:nvPr/>
        </p:nvSpPr>
        <p:spPr>
          <a:xfrm>
            <a:off x="731520" y="4700160"/>
            <a:ext cx="57603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R(x) = Σ</a:t>
            </a:r>
            <a:r>
              <a:rPr lang="en-US" sz="14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</a:t>
            </a:r>
            <a:r>
              <a:rPr lang="en-US" sz="1400" b="0" u="none" strike="noStrike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 p( t | x ) R</a:t>
            </a:r>
            <a:r>
              <a:rPr lang="en-US" sz="1400" b="0" u="none" strike="noStrike" baseline="-40000">
                <a:solidFill>
                  <a:srgbClr val="4A2F6E"/>
                </a:solidFill>
                <a:effectLst/>
                <a:uFillTx/>
                <a:latin typeface="Cambria"/>
                <a:ea typeface="Cambria"/>
              </a:rPr>
              <a:t>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Text 15"/>
          <p:cNvSpPr/>
          <p:nvPr/>
        </p:nvSpPr>
        <p:spPr>
          <a:xfrm>
            <a:off x="731520" y="5440680"/>
            <a:ext cx="57603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50" b="0" i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Multiple components per task capture multi-modal distributions — a QA task may hold both short factoid questions and long passage-based ones.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Shape 16"/>
          <p:cNvSpPr/>
          <p:nvPr/>
        </p:nvSpPr>
        <p:spPr>
          <a:xfrm>
            <a:off x="6903720" y="1627560"/>
            <a:ext cx="4571640" cy="1325520"/>
          </a:xfrm>
          <a:prstGeom prst="roundRect">
            <a:avLst>
              <a:gd name="adj" fmla="val 6207"/>
            </a:avLst>
          </a:prstGeom>
          <a:solidFill>
            <a:srgbClr val="241B35"/>
          </a:solidFill>
          <a:ln w="12700">
            <a:solidFill>
              <a:srgbClr val="241B3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1" name="Text 17"/>
          <p:cNvSpPr/>
          <p:nvPr/>
        </p:nvSpPr>
        <p:spPr>
          <a:xfrm>
            <a:off x="7178040" y="1792080"/>
            <a:ext cx="402300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E4A03C"/>
                </a:solidFill>
                <a:effectLst/>
                <a:uFillTx/>
                <a:latin typeface="Cambria"/>
                <a:ea typeface="Cambria"/>
              </a:rPr>
              <a:t>No trainable parameters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Text 18"/>
          <p:cNvSpPr/>
          <p:nvPr/>
        </p:nvSpPr>
        <p:spPr>
          <a:xfrm>
            <a:off x="7178040" y="2130480"/>
            <a:ext cx="402300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No gradient ever flows into the router, so it cannot itself be corrupted by later training — and needs no protection mechanism of its own.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3" name="Shape 19"/>
          <p:cNvSpPr/>
          <p:nvPr/>
        </p:nvSpPr>
        <p:spPr>
          <a:xfrm>
            <a:off x="6903720" y="3072240"/>
            <a:ext cx="4571640" cy="1325520"/>
          </a:xfrm>
          <a:prstGeom prst="roundRect">
            <a:avLst>
              <a:gd name="adj" fmla="val 6207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Text 20"/>
          <p:cNvSpPr/>
          <p:nvPr/>
        </p:nvSpPr>
        <p:spPr>
          <a:xfrm>
            <a:off x="7178040" y="3237120"/>
            <a:ext cx="402300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Incremental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Text 21"/>
          <p:cNvSpPr/>
          <p:nvPr/>
        </p:nvSpPr>
        <p:spPr>
          <a:xfrm>
            <a:off x="7178040" y="3575160"/>
            <a:ext cx="402300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A new task means fitting K means on its embeddings and updating the shared covariance. Previous tasks' data is never revisited.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6" name="Shape 22"/>
          <p:cNvSpPr/>
          <p:nvPr/>
        </p:nvSpPr>
        <p:spPr>
          <a:xfrm>
            <a:off x="6903720" y="4517280"/>
            <a:ext cx="4571640" cy="1325520"/>
          </a:xfrm>
          <a:prstGeom prst="roundRect">
            <a:avLst>
              <a:gd name="adj" fmla="val 6207"/>
            </a:avLst>
          </a:prstGeom>
          <a:solidFill>
            <a:srgbClr val="F3EFF9"/>
          </a:solidFill>
          <a:ln w="12700">
            <a:solidFill>
              <a:srgbClr val="F3EFF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Text 23"/>
          <p:cNvSpPr/>
          <p:nvPr/>
        </p:nvSpPr>
        <p:spPr>
          <a:xfrm>
            <a:off x="7178040" y="4681800"/>
            <a:ext cx="4023000" cy="292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241B35"/>
                </a:solidFill>
                <a:effectLst/>
                <a:uFillTx/>
                <a:latin typeface="Cambria"/>
                <a:ea typeface="Cambria"/>
              </a:rPr>
              <a:t>Cheap at both ends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Text 24"/>
          <p:cNvSpPr/>
          <p:nvPr/>
        </p:nvSpPr>
        <p:spPr>
          <a:xfrm>
            <a:off x="7178040" y="5020200"/>
            <a:ext cx="402300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12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2E2A38"/>
                </a:solidFill>
                <a:effectLst/>
                <a:uFillTx/>
                <a:latin typeface="Calibri"/>
                <a:ea typeface="Calibri"/>
              </a:rPr>
              <a:t>Seconds of CPU per task to fit; at inference, Mahalanobis distances against K×T components and a softmax on a vector we already computed.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Text 25"/>
          <p:cNvSpPr/>
          <p:nvPr/>
        </p:nvSpPr>
        <p:spPr>
          <a:xfrm>
            <a:off x="6903720" y="5925240"/>
            <a:ext cx="4571640" cy="38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i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Contrast: GainLoRA's gates </a:t>
            </a:r>
            <a:r>
              <a:rPr lang="en-US" sz="1050" b="0" i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are trainable, so they forget </a:t>
            </a:r>
            <a:r>
              <a:rPr lang="en-US" sz="1050" b="0" i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— and need Gradient </a:t>
            </a:r>
            <a:r>
              <a:rPr lang="en-US" sz="1050" b="0" i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Projection Memory to stop </a:t>
            </a:r>
            <a:r>
              <a:rPr lang="en-US" sz="1050" b="0" i="1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them.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Text 26"/>
          <p:cNvSpPr/>
          <p:nvPr/>
        </p:nvSpPr>
        <p:spPr>
          <a:xfrm>
            <a:off x="11292840" y="6355080"/>
            <a:ext cx="4568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9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Text 27"/>
          <p:cNvSpPr/>
          <p:nvPr/>
        </p:nvSpPr>
        <p:spPr>
          <a:xfrm>
            <a:off x="685800" y="635508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6E6780"/>
                </a:solidFill>
                <a:effectLst/>
                <a:uFillTx/>
                <a:latin typeface="Calibri"/>
                <a:ea typeface="Calibri"/>
              </a:rPr>
              <a:t>Latent-LoRA  ·  EMNLP 2026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</TotalTime>
  <Application>LibreOffice/26.2.5.2$Linux_X86_64 LibreOffice_project/6d2b0d33fb0f5da53a12f98bed3e9973e56ff1f0</Application>
  <AppVersion>15.0000</AppVersion>
  <Words>0</Words>
  <Paragraphs>0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2026-08-26T18:44:54Z</dcterms:created>
  <dc:creator>Reza Rahimi Azghan et al.</dc:creator>
  <dc:description/>
  <dc:language>en-US</dc:language>
  <cp:lastModifiedBy/>
  <dcterms:modified xsi:type="dcterms:W3CDTF">2026-08-26T15:13:30Z</dcterms:modified>
  <cp:revision>6</cp:revision>
  <dc:subject>PptxGenJS Presentation</dc:subject>
  <dc:title>Latent-LoRA (EMNLP 2026)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18</vt:i4>
  </property>
  <property fmtid="{D5CDD505-2E9C-101B-9397-08002B2CF9AE}" pid="3" name="PresentationFormat">
    <vt:lpwstr>On-screen Show (16:9)</vt:lpwstr>
  </property>
  <property fmtid="{D5CDD505-2E9C-101B-9397-08002B2CF9AE}" pid="4" name="Slides">
    <vt:i4>18</vt:i4>
  </property>
</Properties>
</file>