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54441"/>
  </p:normalViewPr>
  <p:slideViewPr>
    <p:cSldViewPr snapToGrid="0">
      <p:cViewPr varScale="1">
        <p:scale>
          <a:sx n="83" d="100"/>
          <a:sy n="83" d="100"/>
        </p:scale>
        <p:origin x="267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ac612d61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bac612d61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ac612d61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ac612d61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ac612d61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bac612d611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ac612d611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bac612d611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bf9b49eb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bbf9b49eb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ac612d61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bac612d61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94f3e5b2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b94f3e5b2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94f3e5b2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94f3e5b2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bac612d611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bac612d611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94f3e5b2a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b94f3e5b2a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ac612d6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ac612d6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bf9b49eb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bbf9b49eb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b94f3e5b2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b94f3e5b2a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bac612d61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bac612d61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bac612d61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bac612d61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bac612d61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bac612d61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ac612d61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ac612d61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ac612d61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ac612d61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ac612d61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ac612d61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80"/>
              <a:t>Combining uncertainty-aware predictive modeling and a</a:t>
            </a:r>
            <a:endParaRPr sz="24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80"/>
              <a:t>bedtime Smart Snack intervention to prevent nocturnal</a:t>
            </a:r>
            <a:endParaRPr sz="24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80"/>
              <a:t>hypoglycemia in people with type 1 diabetes on multiple</a:t>
            </a:r>
            <a:endParaRPr sz="24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80"/>
              <a:t>daily injections</a:t>
            </a:r>
            <a:endParaRPr sz="24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8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Factor: 5.9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Citation: 19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5" y="0"/>
            <a:ext cx="6528724" cy="38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8965" y="2984600"/>
            <a:ext cx="3302840" cy="19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6575" y="545837"/>
            <a:ext cx="8071350" cy="45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 b="22779"/>
          <a:stretch/>
        </p:blipFill>
        <p:spPr>
          <a:xfrm>
            <a:off x="5773075" y="77950"/>
            <a:ext cx="3302824" cy="15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00" y="1017726"/>
            <a:ext cx="7844151" cy="12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400" y="2285400"/>
            <a:ext cx="38307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t="4780"/>
          <a:stretch/>
        </p:blipFill>
        <p:spPr>
          <a:xfrm>
            <a:off x="152400" y="331450"/>
            <a:ext cx="6279399" cy="25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018700"/>
            <a:ext cx="3302840" cy="19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8840" y="3018700"/>
            <a:ext cx="3302840" cy="19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0" y="0"/>
            <a:ext cx="5523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sz="1700" b="1">
              <a:solidFill>
                <a:schemeClr val="dk1"/>
              </a:solidFill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139350" y="152025"/>
            <a:ext cx="8602200" cy="4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</a:rPr>
              <a:t>Evaluation of Nocturnal Hypoglycemia Prediction</a:t>
            </a:r>
            <a:endParaRPr sz="19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Evaluation task:</a:t>
            </a:r>
            <a:r>
              <a:rPr lang="en" sz="1300">
                <a:solidFill>
                  <a:schemeClr val="dk1"/>
                </a:solidFill>
              </a:rPr>
              <a:t> binary prediction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Hypoglycemia occurs vs. does not occur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Model trained as regression, evaluated as classification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Risk score:</a:t>
            </a:r>
            <a:endParaRPr sz="1300" b="1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From predicted glucose distribution, compute</a:t>
            </a:r>
            <a:br>
              <a:rPr lang="en" sz="1300">
                <a:solidFill>
                  <a:schemeClr val="dk1"/>
                </a:solidFill>
              </a:rPr>
            </a:b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Binary decision:</a:t>
            </a:r>
            <a:endParaRPr sz="1300" b="1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Risk ≥ threshold → predict hypoglycemia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Risk &lt; threshold → predict no hypoglycemia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Threshold selection:</a:t>
            </a:r>
            <a:endParaRPr sz="1300" b="1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Chosen on training data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Maximizes harmonic mean of sensitivity and specificity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Metrics (test set):</a:t>
            </a:r>
            <a:endParaRPr sz="1300" b="1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AUROC, Sensitivity, Specificity, AUPRC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925" y="2115700"/>
            <a:ext cx="2298176" cy="2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200" y="3762200"/>
            <a:ext cx="2046325" cy="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154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50" y="1602775"/>
            <a:ext cx="7965424" cy="321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311700" y="820575"/>
            <a:ext cx="5333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Prediction Performance (Model Accuracy)</a:t>
            </a:r>
            <a:endParaRPr sz="1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1" name="Google Shape;161;p28"/>
          <p:cNvSpPr txBox="1"/>
          <p:nvPr/>
        </p:nvSpPr>
        <p:spPr>
          <a:xfrm>
            <a:off x="140100" y="706075"/>
            <a:ext cx="5343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Uncertainty Meaningfully Reflects Error</a:t>
            </a:r>
            <a:endParaRPr sz="1700" b="1">
              <a:solidFill>
                <a:schemeClr val="dk1"/>
              </a:solidFill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750" y="753275"/>
            <a:ext cx="3854925" cy="421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140100" y="904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Result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/>
        </p:nvSpPr>
        <p:spPr>
          <a:xfrm>
            <a:off x="69125" y="197525"/>
            <a:ext cx="10620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Risk Differences by Night Segment &amp; Activity</a:t>
            </a:r>
            <a:endParaRPr sz="1700" b="1">
              <a:solidFill>
                <a:schemeClr val="dk1"/>
              </a:solidFill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5050"/>
            <a:ext cx="6842423" cy="39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88675" y="177350"/>
            <a:ext cx="8856000" cy="48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Smart Snack Intervention &amp; Evaluation</a:t>
            </a:r>
            <a:endParaRPr sz="17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When:</a:t>
            </a:r>
            <a:r>
              <a:rPr lang="en" sz="1100">
                <a:solidFill>
                  <a:schemeClr val="dk1"/>
                </a:solidFill>
              </a:rPr>
              <a:t> bedtime snack recommended if predicted hypoglycemia risk is high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What:</a:t>
            </a:r>
            <a:r>
              <a:rPr lang="en" sz="1100">
                <a:solidFill>
                  <a:schemeClr val="dk1"/>
                </a:solidFill>
              </a:rPr>
              <a:t> clinician-informed snack (15–30 g carbs)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How:</a:t>
            </a:r>
            <a:br>
              <a:rPr lang="en" sz="1100" b="1">
                <a:solidFill>
                  <a:schemeClr val="dk1"/>
                </a:solidFill>
              </a:rPr>
            </a:br>
            <a:endParaRPr sz="1100" b="1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0–4 h risk:</a:t>
            </a:r>
            <a:r>
              <a:rPr lang="en" sz="1100">
                <a:solidFill>
                  <a:schemeClr val="dk1"/>
                </a:solidFill>
              </a:rPr>
              <a:t> rapid-acting carbs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4–8 h risk:</a:t>
            </a:r>
            <a:r>
              <a:rPr lang="en" sz="1100">
                <a:solidFill>
                  <a:schemeClr val="dk1"/>
                </a:solidFill>
              </a:rPr>
              <a:t> mixed macronutrient snack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Thresholds:</a:t>
            </a:r>
            <a:r>
              <a:rPr lang="en" sz="1100">
                <a:solidFill>
                  <a:schemeClr val="dk1"/>
                </a:solidFill>
              </a:rPr>
              <a:t> learned via hyperparameter tuning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In Silico Evaluation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20 virtual adults with T1D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3-arm crossover (no snack / ENN-based / Oracle)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77 days per arm (4620 total days)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Outcomes from simulated CGM (overnight + 24 h)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4️⃣Smart Snack Intervention (In Silico Trial)</a:t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3554"/>
            <a:ext cx="9144001" cy="1986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81600" y="115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005" b="1">
                <a:solidFill>
                  <a:schemeClr val="dk1"/>
                </a:solidFill>
              </a:rPr>
              <a:t>Background</a:t>
            </a:r>
            <a:endParaRPr sz="1005" b="1">
              <a:solidFill>
                <a:schemeClr val="dk1"/>
              </a:solidFill>
            </a:endParaRPr>
          </a:p>
          <a:p>
            <a:pPr marL="457200" lvl="0" indent="-29241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5"/>
              <a:buChar char="●"/>
            </a:pPr>
            <a:r>
              <a:rPr lang="en" sz="1005">
                <a:solidFill>
                  <a:schemeClr val="dk1"/>
                </a:solidFill>
              </a:rPr>
              <a:t>Nocturnal hypoglycemia is a major and dangerous challenge for people with </a:t>
            </a:r>
            <a:r>
              <a:rPr lang="en" sz="1005" b="1">
                <a:solidFill>
                  <a:schemeClr val="dk1"/>
                </a:solidFill>
              </a:rPr>
              <a:t>Type 1 Diabetes (T1D)</a:t>
            </a:r>
            <a:br>
              <a:rPr lang="en" sz="1005" b="1">
                <a:solidFill>
                  <a:schemeClr val="dk1"/>
                </a:solidFill>
              </a:rPr>
            </a:br>
            <a:endParaRPr sz="1005" b="1">
              <a:solidFill>
                <a:schemeClr val="dk1"/>
              </a:solidFill>
            </a:endParaRPr>
          </a:p>
          <a:p>
            <a:pPr marL="457200" lvl="0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●"/>
            </a:pPr>
            <a:r>
              <a:rPr lang="en" sz="1005">
                <a:solidFill>
                  <a:schemeClr val="dk1"/>
                </a:solidFill>
              </a:rPr>
              <a:t>More than </a:t>
            </a:r>
            <a:r>
              <a:rPr lang="en" sz="1005" b="1">
                <a:solidFill>
                  <a:schemeClr val="dk1"/>
                </a:solidFill>
              </a:rPr>
              <a:t>50% of severe hypoglycemic events occur at night</a:t>
            </a:r>
            <a:r>
              <a:rPr lang="en" sz="1005">
                <a:solidFill>
                  <a:schemeClr val="dk1"/>
                </a:solidFill>
              </a:rPr>
              <a:t>, when patients are asleep</a:t>
            </a:r>
            <a:br>
              <a:rPr lang="en" sz="1005">
                <a:solidFill>
                  <a:schemeClr val="dk1"/>
                </a:solidFill>
              </a:rPr>
            </a:br>
            <a:endParaRPr sz="1005">
              <a:solidFill>
                <a:schemeClr val="dk1"/>
              </a:solidFill>
            </a:endParaRPr>
          </a:p>
          <a:p>
            <a:pPr marL="457200" lvl="0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●"/>
            </a:pPr>
            <a:r>
              <a:rPr lang="en" sz="1005">
                <a:solidFill>
                  <a:schemeClr val="dk1"/>
                </a:solidFill>
              </a:rPr>
              <a:t>Risk is especially high for individuals using </a:t>
            </a:r>
            <a:r>
              <a:rPr lang="en" sz="1005" b="1">
                <a:solidFill>
                  <a:schemeClr val="dk1"/>
                </a:solidFill>
              </a:rPr>
              <a:t>Multiple Daily Injections (MDI)</a:t>
            </a:r>
            <a:br>
              <a:rPr lang="en" sz="1005" b="1">
                <a:solidFill>
                  <a:schemeClr val="dk1"/>
                </a:solidFill>
              </a:rPr>
            </a:br>
            <a:endParaRPr sz="1005" b="1">
              <a:solidFill>
                <a:schemeClr val="dk1"/>
              </a:solidFill>
            </a:endParaRPr>
          </a:p>
          <a:p>
            <a:pPr marL="457200" lvl="0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●"/>
            </a:pPr>
            <a:r>
              <a:rPr lang="en" sz="1005" b="1">
                <a:solidFill>
                  <a:schemeClr val="dk1"/>
                </a:solidFill>
              </a:rPr>
              <a:t>Physical activity during the day</a:t>
            </a:r>
            <a:r>
              <a:rPr lang="en" sz="1005">
                <a:solidFill>
                  <a:schemeClr val="dk1"/>
                </a:solidFill>
              </a:rPr>
              <a:t> significantly increases nocturnal hypoglycemia risk</a:t>
            </a:r>
            <a:br>
              <a:rPr lang="en" sz="1005">
                <a:solidFill>
                  <a:schemeClr val="dk1"/>
                </a:solidFill>
              </a:rPr>
            </a:br>
            <a:endParaRPr sz="1005">
              <a:solidFill>
                <a:schemeClr val="dk1"/>
              </a:solidFill>
            </a:endParaRPr>
          </a:p>
          <a:p>
            <a:pPr marL="457200" lvl="0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●"/>
            </a:pPr>
            <a:r>
              <a:rPr lang="en" sz="1005">
                <a:solidFill>
                  <a:schemeClr val="dk1"/>
                </a:solidFill>
              </a:rPr>
              <a:t>Existing prediction methods:</a:t>
            </a:r>
            <a:br>
              <a:rPr lang="en" sz="1005">
                <a:solidFill>
                  <a:schemeClr val="dk1"/>
                </a:solidFill>
              </a:rPr>
            </a:br>
            <a:endParaRPr sz="1005">
              <a:solidFill>
                <a:schemeClr val="dk1"/>
              </a:solidFill>
            </a:endParaRPr>
          </a:p>
          <a:p>
            <a:pPr marL="914400" lvl="1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○"/>
            </a:pPr>
            <a:r>
              <a:rPr lang="en" sz="1005">
                <a:solidFill>
                  <a:schemeClr val="dk1"/>
                </a:solidFill>
              </a:rPr>
              <a:t>Often provide </a:t>
            </a:r>
            <a:r>
              <a:rPr lang="en" sz="1005" b="1">
                <a:solidFill>
                  <a:schemeClr val="dk1"/>
                </a:solidFill>
              </a:rPr>
              <a:t>binary alerts only</a:t>
            </a:r>
            <a:br>
              <a:rPr lang="en" sz="1005" b="1">
                <a:solidFill>
                  <a:schemeClr val="dk1"/>
                </a:solidFill>
              </a:rPr>
            </a:br>
            <a:endParaRPr sz="1005" b="1">
              <a:solidFill>
                <a:schemeClr val="dk1"/>
              </a:solidFill>
            </a:endParaRPr>
          </a:p>
          <a:p>
            <a:pPr marL="914400" lvl="1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○"/>
            </a:pPr>
            <a:r>
              <a:rPr lang="en" sz="1005">
                <a:solidFill>
                  <a:schemeClr val="dk1"/>
                </a:solidFill>
              </a:rPr>
              <a:t>Do </a:t>
            </a:r>
            <a:r>
              <a:rPr lang="en" sz="1005" b="1">
                <a:solidFill>
                  <a:schemeClr val="dk1"/>
                </a:solidFill>
              </a:rPr>
              <a:t>not estimate uncertainty</a:t>
            </a:r>
            <a:br>
              <a:rPr lang="en" sz="1005" b="1">
                <a:solidFill>
                  <a:schemeClr val="dk1"/>
                </a:solidFill>
              </a:rPr>
            </a:br>
            <a:endParaRPr sz="1005" b="1">
              <a:solidFill>
                <a:schemeClr val="dk1"/>
              </a:solidFill>
            </a:endParaRPr>
          </a:p>
          <a:p>
            <a:pPr marL="914400" lvl="1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○"/>
            </a:pPr>
            <a:r>
              <a:rPr lang="en" sz="1005">
                <a:solidFill>
                  <a:schemeClr val="dk1"/>
                </a:solidFill>
              </a:rPr>
              <a:t>Do </a:t>
            </a:r>
            <a:r>
              <a:rPr lang="en" sz="1005" b="1">
                <a:solidFill>
                  <a:schemeClr val="dk1"/>
                </a:solidFill>
              </a:rPr>
              <a:t>not guide preventive actions</a:t>
            </a:r>
            <a:br>
              <a:rPr lang="en" sz="1005" b="1">
                <a:solidFill>
                  <a:schemeClr val="dk1"/>
                </a:solidFill>
              </a:rPr>
            </a:br>
            <a:endParaRPr sz="1005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005" b="1">
                <a:solidFill>
                  <a:schemeClr val="dk1"/>
                </a:solidFill>
              </a:rPr>
              <a:t>Motivation</a:t>
            </a:r>
            <a:endParaRPr sz="1005" b="1">
              <a:solidFill>
                <a:schemeClr val="dk1"/>
              </a:solidFill>
            </a:endParaRPr>
          </a:p>
          <a:p>
            <a:pPr marL="457200" lvl="0" indent="-29241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5"/>
              <a:buChar char="●"/>
            </a:pPr>
            <a:r>
              <a:rPr lang="en" sz="1005">
                <a:solidFill>
                  <a:schemeClr val="dk1"/>
                </a:solidFill>
              </a:rPr>
              <a:t>Patients need </a:t>
            </a:r>
            <a:r>
              <a:rPr lang="en" sz="1005" b="1">
                <a:solidFill>
                  <a:schemeClr val="dk1"/>
                </a:solidFill>
              </a:rPr>
              <a:t>reliable risk prediction</a:t>
            </a:r>
            <a:r>
              <a:rPr lang="en" sz="1005">
                <a:solidFill>
                  <a:schemeClr val="dk1"/>
                </a:solidFill>
              </a:rPr>
              <a:t>, not just alarms</a:t>
            </a:r>
            <a:br>
              <a:rPr lang="en" sz="1005">
                <a:solidFill>
                  <a:schemeClr val="dk1"/>
                </a:solidFill>
              </a:rPr>
            </a:br>
            <a:endParaRPr sz="1005">
              <a:solidFill>
                <a:schemeClr val="dk1"/>
              </a:solidFill>
            </a:endParaRPr>
          </a:p>
          <a:p>
            <a:pPr marL="457200" lvl="0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●"/>
            </a:pPr>
            <a:r>
              <a:rPr lang="en" sz="1005">
                <a:solidFill>
                  <a:schemeClr val="dk1"/>
                </a:solidFill>
              </a:rPr>
              <a:t>Clinical decision support should:</a:t>
            </a:r>
            <a:br>
              <a:rPr lang="en" sz="1005">
                <a:solidFill>
                  <a:schemeClr val="dk1"/>
                </a:solidFill>
              </a:rPr>
            </a:br>
            <a:endParaRPr sz="1005">
              <a:solidFill>
                <a:schemeClr val="dk1"/>
              </a:solidFill>
            </a:endParaRPr>
          </a:p>
          <a:p>
            <a:pPr marL="914400" lvl="1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○"/>
            </a:pPr>
            <a:r>
              <a:rPr lang="en" sz="1005">
                <a:solidFill>
                  <a:schemeClr val="dk1"/>
                </a:solidFill>
              </a:rPr>
              <a:t>Quantify </a:t>
            </a:r>
            <a:r>
              <a:rPr lang="en" sz="1005" b="1">
                <a:solidFill>
                  <a:schemeClr val="dk1"/>
                </a:solidFill>
              </a:rPr>
              <a:t>risk and uncertainty</a:t>
            </a:r>
            <a:br>
              <a:rPr lang="en" sz="1005" b="1">
                <a:solidFill>
                  <a:schemeClr val="dk1"/>
                </a:solidFill>
              </a:rPr>
            </a:br>
            <a:endParaRPr sz="1005" b="1">
              <a:solidFill>
                <a:schemeClr val="dk1"/>
              </a:solidFill>
            </a:endParaRPr>
          </a:p>
          <a:p>
            <a:pPr marL="914400" lvl="1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○"/>
            </a:pPr>
            <a:r>
              <a:rPr lang="en" sz="1005">
                <a:solidFill>
                  <a:schemeClr val="dk1"/>
                </a:solidFill>
              </a:rPr>
              <a:t>Predict </a:t>
            </a:r>
            <a:r>
              <a:rPr lang="en" sz="1005" b="1">
                <a:solidFill>
                  <a:schemeClr val="dk1"/>
                </a:solidFill>
              </a:rPr>
              <a:t>timing of hypoglycemia</a:t>
            </a:r>
            <a:br>
              <a:rPr lang="en" sz="1005" b="1">
                <a:solidFill>
                  <a:schemeClr val="dk1"/>
                </a:solidFill>
              </a:rPr>
            </a:br>
            <a:endParaRPr sz="1005" b="1">
              <a:solidFill>
                <a:schemeClr val="dk1"/>
              </a:solidFill>
            </a:endParaRPr>
          </a:p>
          <a:p>
            <a:pPr marL="914400" lvl="1" indent="-29241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5"/>
              <a:buChar char="○"/>
            </a:pPr>
            <a:r>
              <a:rPr lang="en" sz="1005">
                <a:solidFill>
                  <a:schemeClr val="dk1"/>
                </a:solidFill>
              </a:rPr>
              <a:t>Enable </a:t>
            </a:r>
            <a:r>
              <a:rPr lang="en" sz="1005" b="1">
                <a:solidFill>
                  <a:schemeClr val="dk1"/>
                </a:solidFill>
              </a:rPr>
              <a:t>preventive interventions</a:t>
            </a:r>
            <a:r>
              <a:rPr lang="en" sz="1005">
                <a:solidFill>
                  <a:schemeClr val="dk1"/>
                </a:solidFill>
              </a:rPr>
              <a:t> before sleep</a:t>
            </a:r>
            <a:endParaRPr sz="100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endParaRPr sz="139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699" y="396575"/>
            <a:ext cx="5661799" cy="448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64225" y="164225"/>
            <a:ext cx="8879100" cy="47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dk1"/>
                </a:solidFill>
              </a:rPr>
              <a:t>Datasets</a:t>
            </a:r>
            <a:endParaRPr sz="23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366 individuals with Type 1 Diabetes (T1D)</a:t>
            </a:r>
            <a:br>
              <a:rPr lang="en" sz="1100" b="1">
                <a:solidFill>
                  <a:schemeClr val="dk1"/>
                </a:solidFill>
              </a:rPr>
            </a:b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Data sources: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T1DEXI Study</a:t>
            </a:r>
            <a:r>
              <a:rPr lang="en" sz="1100">
                <a:solidFill>
                  <a:schemeClr val="dk1"/>
                </a:solidFill>
              </a:rPr>
              <a:t> (free-living, real-world exercise study)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Glooko</a:t>
            </a:r>
            <a:r>
              <a:rPr lang="en" sz="1100">
                <a:solidFill>
                  <a:schemeClr val="dk1"/>
                </a:solidFill>
              </a:rPr>
              <a:t> (real-world clinical data)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Focus on </a:t>
            </a:r>
            <a:r>
              <a:rPr lang="en" sz="1100" b="1">
                <a:solidFill>
                  <a:schemeClr val="dk1"/>
                </a:solidFill>
              </a:rPr>
              <a:t>Multiple Daily Injection (MDI)</a:t>
            </a:r>
            <a:r>
              <a:rPr lang="en" sz="1100">
                <a:solidFill>
                  <a:schemeClr val="dk1"/>
                </a:solidFill>
              </a:rPr>
              <a:t> users only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Inputs include: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Continuous Glucose Monitoring (CGM)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Insulin records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Physical activity (when available)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80/20 split</a:t>
            </a:r>
            <a:r>
              <a:rPr lang="en" sz="1100">
                <a:solidFill>
                  <a:schemeClr val="dk1"/>
                </a:solidFill>
              </a:rPr>
              <a:t> for model training and testing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225" y="981700"/>
            <a:ext cx="4125099" cy="255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266275" y="172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Feature extraction and selection</a:t>
            </a:r>
            <a:endParaRPr b="1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1583950"/>
            <a:ext cx="7272900" cy="30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What are those 81 inputs made of?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They come from </a:t>
            </a:r>
            <a:r>
              <a:rPr lang="en" sz="1100" b="1">
                <a:solidFill>
                  <a:schemeClr val="dk1"/>
                </a:solidFill>
              </a:rPr>
              <a:t>four groups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1️⃣ CGM-derived features (the majority)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2️⃣ Physical Activity (PA) features (only when available)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3️⃣ Demographics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4️⃣ Prediction-frame indicator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311700" y="745225"/>
            <a:ext cx="852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study employed a fully connected evidential neural network that predicts minimum nocturnal glucose along with predictive uncertainty.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311700" y="1069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CGM signal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Bedtime is known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300" y="1007312"/>
            <a:ext cx="2141700" cy="4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5300" y="1814650"/>
            <a:ext cx="2141708" cy="4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368275" y="2771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the CGM relative to bedtime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7800" y="2681025"/>
            <a:ext cx="2820775" cy="4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311700" y="3712825"/>
            <a:ext cx="368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all those numbers into one vector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0575" y="3651815"/>
            <a:ext cx="3000000" cy="52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5000" y="4354750"/>
            <a:ext cx="3618751" cy="6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92250" y="113550"/>
            <a:ext cx="4121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1️⃣ CGM-derived features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23050" y="621650"/>
            <a:ext cx="8643900" cy="4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464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</a:pPr>
            <a:r>
              <a:rPr lang="en" sz="1040">
                <a:solidFill>
                  <a:schemeClr val="dk1"/>
                </a:solidFill>
              </a:rPr>
              <a:t>Simple descriptors of </a:t>
            </a:r>
            <a:r>
              <a:rPr lang="en" sz="1040" b="1">
                <a:solidFill>
                  <a:schemeClr val="dk1"/>
                </a:solidFill>
              </a:rPr>
              <a:t>exercise behavior before bedtime</a:t>
            </a:r>
            <a:br>
              <a:rPr lang="en" sz="1040" b="1">
                <a:solidFill>
                  <a:schemeClr val="dk1"/>
                </a:solidFill>
              </a:rPr>
            </a:br>
            <a:endParaRPr sz="1040" b="1">
              <a:solidFill>
                <a:schemeClr val="dk1"/>
              </a:solidFill>
            </a:endParaRPr>
          </a:p>
          <a:p>
            <a:pPr marL="457200" lvl="0" indent="-2946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</a:pPr>
            <a:r>
              <a:rPr lang="en" sz="1040">
                <a:solidFill>
                  <a:schemeClr val="dk1"/>
                </a:solidFill>
              </a:rPr>
              <a:t>Used </a:t>
            </a:r>
            <a:r>
              <a:rPr lang="en" sz="1040" b="1">
                <a:solidFill>
                  <a:schemeClr val="dk1"/>
                </a:solidFill>
              </a:rPr>
              <a:t>only when activity data are available</a:t>
            </a:r>
            <a:r>
              <a:rPr lang="en" sz="1040">
                <a:solidFill>
                  <a:schemeClr val="dk1"/>
                </a:solidFill>
              </a:rPr>
              <a:t> (e.g., T1DEXI dataset)</a:t>
            </a:r>
            <a:br>
              <a:rPr lang="en" sz="1040">
                <a:solidFill>
                  <a:schemeClr val="dk1"/>
                </a:solidFill>
              </a:rPr>
            </a:br>
            <a:endParaRPr sz="104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040" b="1">
                <a:solidFill>
                  <a:schemeClr val="dk1"/>
                </a:solidFill>
              </a:rPr>
              <a:t>What is included</a:t>
            </a:r>
            <a:endParaRPr sz="1040" b="1">
              <a:solidFill>
                <a:schemeClr val="dk1"/>
              </a:solidFill>
            </a:endParaRPr>
          </a:p>
          <a:p>
            <a:pPr marL="457200" lvl="0" indent="-29464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</a:pPr>
            <a:r>
              <a:rPr lang="en" sz="1040" b="1">
                <a:solidFill>
                  <a:schemeClr val="dk1"/>
                </a:solidFill>
              </a:rPr>
              <a:t>Exercise type</a:t>
            </a:r>
            <a:r>
              <a:rPr lang="en" sz="1040">
                <a:solidFill>
                  <a:schemeClr val="dk1"/>
                </a:solidFill>
              </a:rPr>
              <a:t> (e.g., cardio, strength)</a:t>
            </a:r>
            <a:br>
              <a:rPr lang="en" sz="1040">
                <a:solidFill>
                  <a:schemeClr val="dk1"/>
                </a:solidFill>
              </a:rPr>
            </a:br>
            <a:endParaRPr sz="1040">
              <a:solidFill>
                <a:schemeClr val="dk1"/>
              </a:solidFill>
            </a:endParaRPr>
          </a:p>
          <a:p>
            <a:pPr marL="457200" lvl="0" indent="-2946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</a:pPr>
            <a:r>
              <a:rPr lang="en" sz="1040" b="1">
                <a:solidFill>
                  <a:schemeClr val="dk1"/>
                </a:solidFill>
              </a:rPr>
              <a:t>Duration</a:t>
            </a:r>
            <a:r>
              <a:rPr lang="en" sz="1040">
                <a:solidFill>
                  <a:schemeClr val="dk1"/>
                </a:solidFill>
              </a:rPr>
              <a:t> of activity</a:t>
            </a:r>
            <a:br>
              <a:rPr lang="en" sz="1040">
                <a:solidFill>
                  <a:schemeClr val="dk1"/>
                </a:solidFill>
              </a:rPr>
            </a:br>
            <a:endParaRPr sz="1040">
              <a:solidFill>
                <a:schemeClr val="dk1"/>
              </a:solidFill>
            </a:endParaRPr>
          </a:p>
          <a:p>
            <a:pPr marL="457200" lvl="0" indent="-2946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</a:pPr>
            <a:r>
              <a:rPr lang="en" sz="1040" b="1">
                <a:solidFill>
                  <a:schemeClr val="dk1"/>
                </a:solidFill>
              </a:rPr>
              <a:t>Intensity level</a:t>
            </a:r>
            <a:r>
              <a:rPr lang="en" sz="1040">
                <a:solidFill>
                  <a:schemeClr val="dk1"/>
                </a:solidFill>
              </a:rPr>
              <a:t> (low / medium)</a:t>
            </a:r>
            <a:br>
              <a:rPr lang="en" sz="1040">
                <a:solidFill>
                  <a:schemeClr val="dk1"/>
                </a:solidFill>
              </a:rPr>
            </a:br>
            <a:endParaRPr sz="1040">
              <a:solidFill>
                <a:schemeClr val="dk1"/>
              </a:solidFill>
            </a:endParaRPr>
          </a:p>
          <a:p>
            <a:pPr marL="457200" lvl="0" indent="-2946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</a:pPr>
            <a:r>
              <a:rPr lang="en" sz="1040" b="1">
                <a:solidFill>
                  <a:schemeClr val="dk1"/>
                </a:solidFill>
              </a:rPr>
              <a:t>Timing of exercise</a:t>
            </a:r>
            <a:r>
              <a:rPr lang="en" sz="1040">
                <a:solidFill>
                  <a:schemeClr val="dk1"/>
                </a:solidFill>
              </a:rPr>
              <a:t> during the day</a:t>
            </a:r>
            <a:br>
              <a:rPr lang="en" sz="1040">
                <a:solidFill>
                  <a:schemeClr val="dk1"/>
                </a:solidFill>
              </a:rPr>
            </a:br>
            <a:endParaRPr sz="104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040" b="1">
                <a:solidFill>
                  <a:schemeClr val="dk1"/>
                </a:solidFill>
              </a:rPr>
              <a:t>Why PA matters</a:t>
            </a:r>
            <a:endParaRPr sz="1040" b="1">
              <a:solidFill>
                <a:schemeClr val="dk1"/>
              </a:solidFill>
            </a:endParaRPr>
          </a:p>
          <a:p>
            <a:pPr marL="457200" lvl="0" indent="-29464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</a:pPr>
            <a:r>
              <a:rPr lang="en" sz="1040">
                <a:solidFill>
                  <a:schemeClr val="dk1"/>
                </a:solidFill>
              </a:rPr>
              <a:t>Physical activity </a:t>
            </a:r>
            <a:r>
              <a:rPr lang="en" sz="1040" b="1">
                <a:solidFill>
                  <a:schemeClr val="dk1"/>
                </a:solidFill>
              </a:rPr>
              <a:t>increases overnight hypoglycemia risk</a:t>
            </a:r>
            <a:br>
              <a:rPr lang="en" sz="1040" b="1">
                <a:solidFill>
                  <a:schemeClr val="dk1"/>
                </a:solidFill>
              </a:rPr>
            </a:br>
            <a:endParaRPr sz="1040" b="1">
              <a:solidFill>
                <a:schemeClr val="dk1"/>
              </a:solidFill>
            </a:endParaRPr>
          </a:p>
          <a:p>
            <a:pPr marL="457200" lvl="0" indent="-29464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</a:pPr>
            <a:r>
              <a:rPr lang="en" sz="1040">
                <a:solidFill>
                  <a:schemeClr val="dk1"/>
                </a:solidFill>
              </a:rPr>
              <a:t>Effects depend on </a:t>
            </a:r>
            <a:r>
              <a:rPr lang="en" sz="1040" b="1">
                <a:solidFill>
                  <a:schemeClr val="dk1"/>
                </a:solidFill>
              </a:rPr>
              <a:t>how long, how hard, and when</a:t>
            </a:r>
            <a:r>
              <a:rPr lang="en" sz="1040">
                <a:solidFill>
                  <a:schemeClr val="dk1"/>
                </a:solidFill>
              </a:rPr>
              <a:t> exercise occurred</a:t>
            </a:r>
            <a:br>
              <a:rPr lang="en" sz="1040">
                <a:solidFill>
                  <a:schemeClr val="dk1"/>
                </a:solidFill>
              </a:rPr>
            </a:br>
            <a:endParaRPr sz="104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1320"/>
          </a:p>
        </p:txBody>
      </p:sp>
      <p:sp>
        <p:nvSpPr>
          <p:cNvPr id="97" name="Google Shape;97;p19"/>
          <p:cNvSpPr txBox="1"/>
          <p:nvPr/>
        </p:nvSpPr>
        <p:spPr>
          <a:xfrm>
            <a:off x="0" y="0"/>
            <a:ext cx="5109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2️⃣ Physical Activity (PA) features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186125" y="186125"/>
            <a:ext cx="8646000" cy="46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3️⃣ Demographics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Age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Biological sex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Provide basic population context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Help account for inter-individual differences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050" b="1">
                <a:solidFill>
                  <a:schemeClr val="dk1"/>
                </a:solidFill>
              </a:rPr>
              <a:t>4️⃣ Prediction-frame indicator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Single binary input variable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Specifies </a:t>
            </a:r>
            <a:r>
              <a:rPr lang="en" sz="1100" b="1">
                <a:solidFill>
                  <a:schemeClr val="dk1"/>
                </a:solidFill>
              </a:rPr>
              <a:t>which part of the night</a:t>
            </a:r>
            <a:r>
              <a:rPr lang="en" sz="1100">
                <a:solidFill>
                  <a:schemeClr val="dk1"/>
                </a:solidFill>
              </a:rPr>
              <a:t> is being predicted: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Early night (0–4 h after bedtime)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Late night (4–8 h after bedtime)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5" y="0"/>
            <a:ext cx="6153500" cy="46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6525" y="3027575"/>
            <a:ext cx="3302840" cy="19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Macintosh PowerPoint</Application>
  <PresentationFormat>On-screen Show (16:9)</PresentationFormat>
  <Paragraphs>103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Combining uncertainty-aware predictive modeling and a bedtime Smart Snack intervention to prevent nocturnal hypoglycemia in people with type 1 diabetes on multiple daily injections </vt:lpstr>
      <vt:lpstr>PowerPoint Presentation</vt:lpstr>
      <vt:lpstr>PowerPoint Presentation</vt:lpstr>
      <vt:lpstr>PowerPoint Presentation</vt:lpstr>
      <vt:lpstr>Feature extraction and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</vt:lpstr>
      <vt:lpstr>PowerPoint Presentation</vt:lpstr>
      <vt:lpstr>PowerPoint Presentation</vt:lpstr>
      <vt:lpstr>PowerPoint Presentation</vt:lpstr>
      <vt:lpstr>4️⃣Smart Snack Intervention (In Silico Trial)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Pegah Khorasani (Student)</cp:lastModifiedBy>
  <cp:revision>1</cp:revision>
  <dcterms:modified xsi:type="dcterms:W3CDTF">2026-02-02T00:33:26Z</dcterms:modified>
</cp:coreProperties>
</file>