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y="5143500" cx="9144000"/>
  <p:notesSz cx="6858000" cy="9144000"/>
  <p:embeddedFontLst>
    <p:embeddedFont>
      <p:font typeface="Roboto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5BC95A2-C4DC-4B0A-8290-8EAAEEAA6D48}">
  <a:tblStyle styleId="{05BC95A2-C4DC-4B0A-8290-8EAAEEAA6D4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Roboto-bold.fntdata"/><Relationship Id="rId14" Type="http://schemas.openxmlformats.org/officeDocument/2006/relationships/slide" Target="slides/slide8.xml"/><Relationship Id="rId36" Type="http://schemas.openxmlformats.org/officeDocument/2006/relationships/font" Target="fonts/Roboto-regular.fntdata"/><Relationship Id="rId17" Type="http://schemas.openxmlformats.org/officeDocument/2006/relationships/slide" Target="slides/slide11.xml"/><Relationship Id="rId39" Type="http://schemas.openxmlformats.org/officeDocument/2006/relationships/font" Target="fonts/Roboto-boldItalic.fntdata"/><Relationship Id="rId16" Type="http://schemas.openxmlformats.org/officeDocument/2006/relationships/slide" Target="slides/slide10.xml"/><Relationship Id="rId38" Type="http://schemas.openxmlformats.org/officeDocument/2006/relationships/font" Target="fonts/Roboto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4507481e65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4507481e65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4507481e65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4507481e65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4507481e65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4507481e65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p-LSTM learned correct physiological behavior: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CHO ↑ BG, Insulin ↓ BG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np-LSTM learned misleading relationships due to collinearity in raw input data.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4507481e65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4507481e65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4507481e65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4507481e65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Shapley, we care about all possible orderings = </a:t>
            </a:r>
            <a:r>
              <a:rPr b="1" lang="en" sz="1400">
                <a:solidFill>
                  <a:schemeClr val="dk1"/>
                </a:solidFill>
              </a:rPr>
              <a:t>permutations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7321d4eb56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7321d4eb56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4507481e65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4507481e65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4507481e65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4507481e65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4507481e65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4507481e65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7321d4eb56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7321d4eb56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4507481e6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4507481e6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7321d4eb56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7321d4eb56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7321d4eb56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7321d4eb56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7321d4eb56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7321d4eb56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7321d4eb56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7321d4eb56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7321d4eb56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7321d4eb56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4507481e65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4507481e65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 </a:t>
            </a:r>
            <a:r>
              <a:rPr b="1" lang="en">
                <a:solidFill>
                  <a:schemeClr val="dk1"/>
                </a:solidFill>
              </a:rPr>
              <a:t>Corrective Insulin Bolus</a:t>
            </a:r>
            <a:r>
              <a:rPr lang="en">
                <a:solidFill>
                  <a:schemeClr val="dk1"/>
                </a:solidFill>
              </a:rPr>
              <a:t> is an </a:t>
            </a:r>
            <a:r>
              <a:rPr b="1" lang="en">
                <a:solidFill>
                  <a:schemeClr val="dk1"/>
                </a:solidFill>
              </a:rPr>
              <a:t>extra dose of insulin</a:t>
            </a:r>
            <a:r>
              <a:rPr lang="en">
                <a:solidFill>
                  <a:schemeClr val="dk1"/>
                </a:solidFill>
              </a:rPr>
              <a:t> given to </a:t>
            </a:r>
            <a:r>
              <a:rPr b="1" lang="en">
                <a:solidFill>
                  <a:schemeClr val="dk1"/>
                </a:solidFill>
              </a:rPr>
              <a:t>bring high blood glucose (BG) back to a safe range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4507481e65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4507481e65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4507481e65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4507481e65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Top panel</a:t>
            </a:r>
            <a:r>
              <a:rPr lang="en">
                <a:solidFill>
                  <a:schemeClr val="dk1"/>
                </a:solidFill>
              </a:rPr>
              <a:t>: Blood glucose (BG) over time after a meal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Black line</a:t>
            </a:r>
            <a:r>
              <a:rPr lang="en">
                <a:solidFill>
                  <a:schemeClr val="dk1"/>
                </a:solidFill>
              </a:rPr>
              <a:t>: Actual CGM data</a:t>
            </a:r>
            <a:br>
              <a:rPr lang="en">
                <a:solidFill>
                  <a:schemeClr val="dk1"/>
                </a:solidFill>
              </a:rPr>
            </a:br>
            <a:r>
              <a:rPr b="1" lang="en">
                <a:solidFill>
                  <a:schemeClr val="dk1"/>
                </a:solidFill>
              </a:rPr>
              <a:t>Green line</a:t>
            </a:r>
            <a:r>
              <a:rPr lang="en">
                <a:solidFill>
                  <a:schemeClr val="dk1"/>
                </a:solidFill>
              </a:rPr>
              <a:t>: Predicted BG with p-LSTM-based DSS</a:t>
            </a:r>
            <a:br>
              <a:rPr lang="en">
                <a:solidFill>
                  <a:schemeClr val="dk1"/>
                </a:solidFill>
              </a:rPr>
            </a:br>
            <a:r>
              <a:rPr b="1" lang="en">
                <a:solidFill>
                  <a:schemeClr val="dk1"/>
                </a:solidFill>
              </a:rPr>
              <a:t>Red line</a:t>
            </a:r>
            <a:r>
              <a:rPr lang="en">
                <a:solidFill>
                  <a:schemeClr val="dk1"/>
                </a:solidFill>
              </a:rPr>
              <a:t>: Predicted BG with np-LSTM-based DSS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Bottom panel</a:t>
            </a:r>
            <a:r>
              <a:rPr lang="en">
                <a:solidFill>
                  <a:schemeClr val="dk1"/>
                </a:solidFill>
              </a:rPr>
              <a:t>: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⚫ Black arrow: Mealtime insulin given by the patient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🟢 Green arrows: Corrective insulin boluses (CIBs) suggested by </a:t>
            </a:r>
            <a:r>
              <a:rPr b="1" lang="en">
                <a:solidFill>
                  <a:schemeClr val="dk1"/>
                </a:solidFill>
              </a:rPr>
              <a:t>p-LSTM DSS</a:t>
            </a:r>
            <a:br>
              <a:rPr b="1"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🔴 Red arrows: CIBs suggested by </a:t>
            </a:r>
            <a:r>
              <a:rPr b="1" lang="en">
                <a:solidFill>
                  <a:schemeClr val="dk1"/>
                </a:solidFill>
              </a:rPr>
              <a:t>np-LSTM DSS</a:t>
            </a:r>
            <a:r>
              <a:rPr lang="en">
                <a:solidFill>
                  <a:schemeClr val="dk1"/>
                </a:solidFill>
              </a:rPr>
              <a:t> (none shown → np-LSTM made no suggestions)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np-LSTM</a:t>
            </a:r>
            <a:r>
              <a:rPr lang="en">
                <a:solidFill>
                  <a:schemeClr val="dk1"/>
                </a:solidFill>
              </a:rPr>
              <a:t> made </a:t>
            </a:r>
            <a:r>
              <a:rPr b="1" lang="en">
                <a:solidFill>
                  <a:schemeClr val="dk1"/>
                </a:solidFill>
              </a:rPr>
              <a:t>no corrective suggestions</a:t>
            </a:r>
            <a:br>
              <a:rPr b="1"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 → BG stayed high (red = overlaps CGM)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p-LSTM</a:t>
            </a:r>
            <a:r>
              <a:rPr lang="en">
                <a:solidFill>
                  <a:schemeClr val="dk1"/>
                </a:solidFill>
              </a:rPr>
              <a:t> suggested </a:t>
            </a:r>
            <a:r>
              <a:rPr b="1" lang="en">
                <a:solidFill>
                  <a:schemeClr val="dk1"/>
                </a:solidFill>
              </a:rPr>
              <a:t>2 corrective boluses</a:t>
            </a:r>
            <a:br>
              <a:rPr b="1"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 → BG was brought back into the normal range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4507481e65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4507481e65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4507481e65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4507481e65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4507481e65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4507481e65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4507481e6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4507481e6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For example, the model might incorrectly learn that insulin </a:t>
            </a:r>
            <a:r>
              <a:rPr b="1" lang="en">
                <a:solidFill>
                  <a:schemeClr val="dk1"/>
                </a:solidFill>
              </a:rPr>
              <a:t>raises</a:t>
            </a:r>
            <a:r>
              <a:rPr lang="en">
                <a:solidFill>
                  <a:schemeClr val="dk1"/>
                </a:solidFill>
              </a:rPr>
              <a:t> glucose (because it sees insulin + food → glucose goes up), when in reality insulin </a:t>
            </a:r>
            <a:r>
              <a:rPr b="1" lang="en">
                <a:solidFill>
                  <a:schemeClr val="dk1"/>
                </a:solidFill>
              </a:rPr>
              <a:t>lowers</a:t>
            </a:r>
            <a:r>
              <a:rPr lang="en">
                <a:solidFill>
                  <a:schemeClr val="dk1"/>
                </a:solidFill>
              </a:rPr>
              <a:t> it.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4507481e65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4507481e65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4507481e65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4507481e65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4507481e65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4507481e65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Left Plot: IOB – Insulin Decay Curve</a:t>
            </a:r>
            <a:endParaRPr b="1"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Shows how </a:t>
            </a:r>
            <a:r>
              <a:rPr b="1" lang="en">
                <a:solidFill>
                  <a:schemeClr val="dk1"/>
                </a:solidFill>
              </a:rPr>
              <a:t>insulin's effect fades</a:t>
            </a:r>
            <a:r>
              <a:rPr lang="en">
                <a:solidFill>
                  <a:schemeClr val="dk1"/>
                </a:solidFill>
              </a:rPr>
              <a:t> after it’s injected. And </a:t>
            </a:r>
            <a:r>
              <a:rPr b="1" lang="en">
                <a:solidFill>
                  <a:schemeClr val="dk1"/>
                </a:solidFill>
              </a:rPr>
              <a:t>how much of the injected insulin is still active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 </a:t>
            </a:r>
            <a:r>
              <a:rPr b="1" lang="en">
                <a:solidFill>
                  <a:schemeClr val="dk1"/>
                </a:solidFill>
              </a:rPr>
              <a:t>red 6-hour line</a:t>
            </a:r>
            <a:r>
              <a:rPr lang="en">
                <a:solidFill>
                  <a:schemeClr val="dk1"/>
                </a:solidFill>
              </a:rPr>
              <a:t> is used in the model. That means the model assumes insulin's effect fades over 6 hours.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The preprocessing layer </a:t>
            </a:r>
            <a:r>
              <a:rPr b="1" lang="en">
                <a:solidFill>
                  <a:schemeClr val="dk1"/>
                </a:solidFill>
              </a:rPr>
              <a:t>spreads the insulin effect across time</a:t>
            </a:r>
            <a:r>
              <a:rPr lang="en">
                <a:solidFill>
                  <a:schemeClr val="dk1"/>
                </a:solidFill>
              </a:rPr>
              <a:t>, matching this decay.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➕ Why this helps:</a:t>
            </a:r>
            <a:endParaRPr b="1"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The model can now understand that </a:t>
            </a:r>
            <a:r>
              <a:rPr b="1" lang="en">
                <a:solidFill>
                  <a:schemeClr val="dk1"/>
                </a:solidFill>
              </a:rPr>
              <a:t>insulin given earlier is still working</a:t>
            </a:r>
            <a:r>
              <a:rPr lang="en">
                <a:solidFill>
                  <a:schemeClr val="dk1"/>
                </a:solidFill>
              </a:rPr>
              <a:t> hours later.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Without this, the model might wrongly assume insulin only works instantly (which is false).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🍞 Right Plot: COB – Carbohydrate Absorption Curve</a:t>
            </a:r>
            <a:endParaRPr b="1"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This shows </a:t>
            </a:r>
            <a:r>
              <a:rPr b="1" lang="en">
                <a:solidFill>
                  <a:schemeClr val="dk1"/>
                </a:solidFill>
              </a:rPr>
              <a:t>how much of the meal is still being digested and entering the blood</a:t>
            </a:r>
            <a:r>
              <a:rPr lang="en">
                <a:solidFill>
                  <a:schemeClr val="dk1"/>
                </a:solidFill>
              </a:rPr>
              <a:t>.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With </a:t>
            </a:r>
            <a:r>
              <a:rPr b="1" lang="en">
                <a:solidFill>
                  <a:schemeClr val="dk1"/>
                </a:solidFill>
              </a:rPr>
              <a:t>slow absorption</a:t>
            </a:r>
            <a:r>
              <a:rPr lang="en">
                <a:solidFill>
                  <a:schemeClr val="dk1"/>
                </a:solidFill>
              </a:rPr>
              <a:t> (red line), carbs enter the bloodstream </a:t>
            </a:r>
            <a:r>
              <a:rPr b="1" lang="en">
                <a:solidFill>
                  <a:schemeClr val="dk1"/>
                </a:solidFill>
              </a:rPr>
              <a:t>gradually</a:t>
            </a:r>
            <a:r>
              <a:rPr lang="en">
                <a:solidFill>
                  <a:schemeClr val="dk1"/>
                </a:solidFill>
              </a:rPr>
              <a:t>.Again, they chose the </a:t>
            </a:r>
            <a:r>
              <a:rPr b="1" lang="en">
                <a:solidFill>
                  <a:schemeClr val="dk1"/>
                </a:solidFill>
              </a:rPr>
              <a:t>red curve</a:t>
            </a:r>
            <a:r>
              <a:rPr lang="en">
                <a:solidFill>
                  <a:schemeClr val="dk1"/>
                </a:solidFill>
              </a:rPr>
              <a:t> (slow digestion) to feed into the model.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➕ Why this helps:</a:t>
            </a:r>
            <a:endParaRPr b="1"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The model can correctly learn that </a:t>
            </a:r>
            <a:r>
              <a:rPr b="1" lang="en">
                <a:solidFill>
                  <a:schemeClr val="dk1"/>
                </a:solidFill>
              </a:rPr>
              <a:t>carbs raise glucose</a:t>
            </a:r>
            <a:r>
              <a:rPr lang="en">
                <a:solidFill>
                  <a:schemeClr val="dk1"/>
                </a:solidFill>
              </a:rPr>
              <a:t>, and that this effect builds up over ~2–4 hours.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4507481e6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4507481e6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4507481e65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4507481e65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Relationship Id="rId5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36675" y="765850"/>
            <a:ext cx="8474400" cy="286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3980"/>
              <a:t>The importance of interpreting</a:t>
            </a:r>
            <a:endParaRPr sz="398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3980"/>
              <a:t>machine learning models for blood</a:t>
            </a:r>
            <a:endParaRPr sz="398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3980"/>
              <a:t>glucose prediction in diabetes:</a:t>
            </a:r>
            <a:endParaRPr sz="398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3980"/>
              <a:t>an analysis using SHAP</a:t>
            </a:r>
            <a:endParaRPr sz="398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980"/>
          </a:p>
        </p:txBody>
      </p:sp>
      <p:sp>
        <p:nvSpPr>
          <p:cNvPr id="55" name="Google Shape;55;p13"/>
          <p:cNvSpPr txBox="1"/>
          <p:nvPr/>
        </p:nvSpPr>
        <p:spPr>
          <a:xfrm>
            <a:off x="3432100" y="3301225"/>
            <a:ext cx="30000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001D3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Impact</a:t>
            </a:r>
            <a:r>
              <a:rPr lang="en" sz="1350">
                <a:solidFill>
                  <a:srgbClr val="001D3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Factor: </a:t>
            </a:r>
            <a:r>
              <a:rPr lang="en" sz="1350">
                <a:solidFill>
                  <a:srgbClr val="001D3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3.8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3750100" y="37875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2626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Citations: 81</a:t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3796825" y="4250675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Year: 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/>
              <a:t>⏱️ Time Gain (TG)</a:t>
            </a:r>
            <a:endParaRPr b="1" sz="13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2"/>
          <p:cNvSpPr txBox="1"/>
          <p:nvPr/>
        </p:nvSpPr>
        <p:spPr>
          <a:xfrm>
            <a:off x="1572000" y="3993150"/>
            <a:ext cx="7572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Maximize TG → the model is </a:t>
            </a:r>
            <a:r>
              <a:rPr b="1" lang="en" sz="1100">
                <a:solidFill>
                  <a:schemeClr val="dk1"/>
                </a:solidFill>
              </a:rPr>
              <a:t>faster</a:t>
            </a:r>
            <a:r>
              <a:rPr lang="en" sz="1100">
                <a:solidFill>
                  <a:schemeClr val="dk1"/>
                </a:solidFill>
              </a:rPr>
              <a:t> and </a:t>
            </a:r>
            <a:r>
              <a:rPr b="1" lang="en" sz="1100">
                <a:solidFill>
                  <a:schemeClr val="dk1"/>
                </a:solidFill>
              </a:rPr>
              <a:t>more useful</a:t>
            </a:r>
            <a:r>
              <a:rPr lang="en" sz="1100">
                <a:solidFill>
                  <a:schemeClr val="dk1"/>
                </a:solidFill>
              </a:rPr>
              <a:t> in real-life decision-making </a:t>
            </a:r>
            <a:endParaRPr/>
          </a:p>
        </p:txBody>
      </p:sp>
      <p:sp>
        <p:nvSpPr>
          <p:cNvPr id="115" name="Google Shape;115;p22"/>
          <p:cNvSpPr txBox="1"/>
          <p:nvPr/>
        </p:nvSpPr>
        <p:spPr>
          <a:xfrm>
            <a:off x="195375" y="1440975"/>
            <a:ext cx="3000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Time Gain</a:t>
            </a:r>
            <a:r>
              <a:rPr lang="en" sz="1100">
                <a:solidFill>
                  <a:schemeClr val="dk1"/>
                </a:solidFill>
              </a:rPr>
              <a:t> measures </a:t>
            </a:r>
            <a:r>
              <a:rPr b="1" lang="en" sz="1100">
                <a:solidFill>
                  <a:schemeClr val="dk1"/>
                </a:solidFill>
              </a:rPr>
              <a:t>how early</a:t>
            </a:r>
            <a:r>
              <a:rPr lang="en" sz="1100">
                <a:solidFill>
                  <a:schemeClr val="dk1"/>
                </a:solidFill>
              </a:rPr>
              <a:t> a model predicts a glucose change compared to when it actually happens</a:t>
            </a:r>
            <a:endParaRPr/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86075"/>
            <a:ext cx="5214639" cy="155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17715"/>
            <a:ext cx="9144001" cy="203097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3"/>
          <p:cNvSpPr txBox="1"/>
          <p:nvPr/>
        </p:nvSpPr>
        <p:spPr>
          <a:xfrm>
            <a:off x="146525" y="3443675"/>
            <a:ext cx="6740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The preprocessing layer in p-LSTM improves interpretability </a:t>
            </a:r>
            <a:r>
              <a:rPr b="1" lang="en" sz="1100">
                <a:solidFill>
                  <a:schemeClr val="dk1"/>
                </a:solidFill>
              </a:rPr>
              <a:t>without hurting timing</a:t>
            </a:r>
            <a:r>
              <a:rPr lang="en" sz="1100">
                <a:solidFill>
                  <a:schemeClr val="dk1"/>
                </a:solidFill>
              </a:rPr>
              <a:t>, as both models still detect glucose changes early and similarly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62349"/>
            <a:ext cx="8107576" cy="403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>
            <p:ph type="title"/>
          </p:nvPr>
        </p:nvSpPr>
        <p:spPr>
          <a:xfrm>
            <a:off x="197075" y="266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SHAP game theory</a:t>
            </a:r>
            <a:endParaRPr/>
          </a:p>
        </p:txBody>
      </p:sp>
      <p:sp>
        <p:nvSpPr>
          <p:cNvPr id="136" name="Google Shape;136;p25"/>
          <p:cNvSpPr txBox="1"/>
          <p:nvPr/>
        </p:nvSpPr>
        <p:spPr>
          <a:xfrm>
            <a:off x="570325" y="3715250"/>
            <a:ext cx="6562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37" name="Google Shape;137;p25"/>
          <p:cNvPicPr preferRelativeResize="0"/>
          <p:nvPr/>
        </p:nvPicPr>
        <p:blipFill rotWithShape="1">
          <a:blip r:embed="rId3">
            <a:alphaModFix/>
          </a:blip>
          <a:srcRect b="0" l="2410" r="-2410" t="0"/>
          <a:stretch/>
        </p:blipFill>
        <p:spPr>
          <a:xfrm>
            <a:off x="988088" y="839100"/>
            <a:ext cx="7167826" cy="266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5"/>
          <p:cNvSpPr txBox="1"/>
          <p:nvPr/>
        </p:nvSpPr>
        <p:spPr>
          <a:xfrm>
            <a:off x="570325" y="3502300"/>
            <a:ext cx="7323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SHAP (SHapley Additive exPlanations) is a powerful method to explain how each feature contributes to a machine learning model’s prediction — based on the principles of </a:t>
            </a:r>
            <a:r>
              <a:rPr b="1" lang="en" sz="1100">
                <a:solidFill>
                  <a:schemeClr val="dk1"/>
                </a:solidFill>
              </a:rPr>
              <a:t>Shapley values from cooperative game theory</a:t>
            </a:r>
            <a:endParaRPr/>
          </a:p>
        </p:txBody>
      </p:sp>
      <p:sp>
        <p:nvSpPr>
          <p:cNvPr id="139" name="Google Shape;139;p25"/>
          <p:cNvSpPr txBox="1"/>
          <p:nvPr/>
        </p:nvSpPr>
        <p:spPr>
          <a:xfrm>
            <a:off x="570325" y="4341175"/>
            <a:ext cx="76221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A team of 3 people wins </a:t>
            </a:r>
            <a:r>
              <a:rPr b="1" lang="en" sz="1100">
                <a:solidFill>
                  <a:schemeClr val="dk1"/>
                </a:solidFill>
              </a:rPr>
              <a:t>$9,000</a:t>
            </a:r>
            <a:r>
              <a:rPr lang="en" sz="1100">
                <a:solidFill>
                  <a:schemeClr val="dk1"/>
                </a:solidFill>
              </a:rPr>
              <a:t> in a Kaggle competition: </a:t>
            </a:r>
            <a:r>
              <a:rPr b="1" lang="en" sz="1100">
                <a:solidFill>
                  <a:schemeClr val="dk1"/>
                </a:solidFill>
              </a:rPr>
              <a:t>Shovito</a:t>
            </a:r>
            <a:r>
              <a:rPr lang="en" sz="1100">
                <a:solidFill>
                  <a:schemeClr val="dk1"/>
                </a:solidFill>
              </a:rPr>
              <a:t>, </a:t>
            </a:r>
            <a:r>
              <a:rPr b="1" lang="en" sz="1100">
                <a:solidFill>
                  <a:schemeClr val="dk1"/>
                </a:solidFill>
              </a:rPr>
              <a:t>Reza</a:t>
            </a:r>
            <a:r>
              <a:rPr lang="en" sz="1100">
                <a:solidFill>
                  <a:schemeClr val="dk1"/>
                </a:solidFill>
              </a:rPr>
              <a:t>, and </a:t>
            </a:r>
            <a:r>
              <a:rPr b="1" lang="en" sz="1100">
                <a:solidFill>
                  <a:schemeClr val="dk1"/>
                </a:solidFill>
              </a:rPr>
              <a:t>Asif. </a:t>
            </a:r>
            <a:r>
              <a:rPr lang="en" sz="1100">
                <a:solidFill>
                  <a:schemeClr val="dk1"/>
                </a:solidFill>
              </a:rPr>
              <a:t>We want to </a:t>
            </a:r>
            <a:r>
              <a:rPr b="1" lang="en" sz="1100">
                <a:solidFill>
                  <a:schemeClr val="dk1"/>
                </a:solidFill>
              </a:rPr>
              <a:t>fairly divide the prize</a:t>
            </a:r>
            <a:r>
              <a:rPr lang="en" sz="1100">
                <a:solidFill>
                  <a:schemeClr val="dk1"/>
                </a:solidFill>
              </a:rPr>
              <a:t> based on how much each person </a:t>
            </a:r>
            <a:r>
              <a:rPr b="1" lang="en" sz="1100">
                <a:solidFill>
                  <a:schemeClr val="dk1"/>
                </a:solidFill>
              </a:rPr>
              <a:t>contributed</a:t>
            </a:r>
            <a:r>
              <a:rPr lang="en" sz="1100">
                <a:solidFill>
                  <a:schemeClr val="dk1"/>
                </a:solidFill>
              </a:rPr>
              <a:t> to the win.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/>
        </p:nvSpPr>
        <p:spPr>
          <a:xfrm>
            <a:off x="0" y="0"/>
            <a:ext cx="3555900" cy="45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✅ Order 1: S → A → R</a:t>
            </a:r>
            <a:endParaRPr b="1"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Start = 0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S joins → {S} = 2000 → </a:t>
            </a:r>
            <a:r>
              <a:rPr b="1" lang="en" sz="1100">
                <a:solidFill>
                  <a:schemeClr val="dk1"/>
                </a:solidFill>
              </a:rPr>
              <a:t>S = 2000</a:t>
            </a:r>
            <a:br>
              <a:rPr b="1"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A joins → {S,A} = 5000 → A adds 3000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R joins → {S,A,R} = 9000 → R adds 4000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✅ Order 2: S → R → A</a:t>
            </a:r>
            <a:endParaRPr b="1"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Start = 0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S joins → {S} = 2000 → </a:t>
            </a:r>
            <a:r>
              <a:rPr b="1" lang="en" sz="1100">
                <a:solidFill>
                  <a:schemeClr val="dk1"/>
                </a:solidFill>
              </a:rPr>
              <a:t>S = 2000</a:t>
            </a:r>
            <a:br>
              <a:rPr b="1"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R joins → {S,R} = 6000 → R adds 4000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A joins → {S,R,A} = 9000 → A adds 3000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✅ Order 3: A → S → R</a:t>
            </a:r>
            <a:endParaRPr b="1"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Start = 0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A joins → {A} = 2500 → </a:t>
            </a:r>
            <a:r>
              <a:rPr b="1" lang="en" sz="1100">
                <a:solidFill>
                  <a:schemeClr val="dk1"/>
                </a:solidFill>
              </a:rPr>
              <a:t>A = 2500</a:t>
            </a:r>
            <a:br>
              <a:rPr b="1"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S joins → {A,S} = 5000 → S adds 2500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R joins → {A,S,R} = 9000 → R adds 4000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45" name="Google Shape;145;p26"/>
          <p:cNvSpPr txBox="1"/>
          <p:nvPr/>
        </p:nvSpPr>
        <p:spPr>
          <a:xfrm>
            <a:off x="3175000" y="0"/>
            <a:ext cx="3825900" cy="43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✅ Order 4: A → R → S</a:t>
            </a:r>
            <a:endParaRPr b="1"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Start = 0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A joins → {A} = 2500 → </a:t>
            </a:r>
            <a:r>
              <a:rPr b="1" lang="en" sz="1100">
                <a:solidFill>
                  <a:schemeClr val="dk1"/>
                </a:solidFill>
              </a:rPr>
              <a:t>A = 2500</a:t>
            </a:r>
            <a:br>
              <a:rPr b="1"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R joins → {A,R} = 7000 → R adds 4500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S joins → {A,R,S} = 9000 → S adds 2000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✅ Order 5: R → S → A</a:t>
            </a:r>
            <a:endParaRPr b="1"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Start = 0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R joins → {R} = 3000 → </a:t>
            </a:r>
            <a:r>
              <a:rPr b="1" lang="en" sz="1100">
                <a:solidFill>
                  <a:schemeClr val="dk1"/>
                </a:solidFill>
              </a:rPr>
              <a:t>R = 3000</a:t>
            </a:r>
            <a:br>
              <a:rPr b="1"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S joins → {R,S} = 6000 → S adds 3000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A joins → full = 9000 → A adds 3000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✅ Order 6: R → A → S</a:t>
            </a:r>
            <a:endParaRPr b="1"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Start = 0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R joins → {R} = 3000 → </a:t>
            </a:r>
            <a:r>
              <a:rPr b="1" lang="en" sz="1100">
                <a:solidFill>
                  <a:schemeClr val="dk1"/>
                </a:solidFill>
              </a:rPr>
              <a:t>R = 3000</a:t>
            </a:r>
            <a:br>
              <a:rPr b="1"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A joins → {R,A} = 7000 → A adds 4000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S joins → full = 9000 → S adds 2000</a:t>
            </a:r>
            <a:endParaRPr sz="1100">
              <a:solidFill>
                <a:schemeClr val="dk1"/>
              </a:solidFill>
            </a:endParaRPr>
          </a:p>
        </p:txBody>
      </p:sp>
      <p:graphicFrame>
        <p:nvGraphicFramePr>
          <p:cNvPr id="146" name="Google Shape;146;p26"/>
          <p:cNvGraphicFramePr/>
          <p:nvPr/>
        </p:nvGraphicFramePr>
        <p:xfrm>
          <a:off x="7200900" y="295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{05BC95A2-C4DC-4B0A-8290-8EAAEEAA6D48}</a:tableStyleId>
              </a:tblPr>
              <a:tblGrid>
                <a:gridCol w="1019175"/>
                <a:gridCol w="600075"/>
              </a:tblGrid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Team members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Value ($)</a:t>
                      </a:r>
                      <a:endParaRPr b="1" sz="1100"/>
                    </a:p>
                  </a:txBody>
                  <a:tcPr marT="91425" marB="91425" marR="91425" marL="91425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{}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{S}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2000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{A}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2500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{R}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3000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{S, A}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5000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{S, R}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6000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{A, R}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7000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{S, A, R}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9000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47" name="Google Shape;147;p26"/>
          <p:cNvSpPr txBox="1"/>
          <p:nvPr/>
        </p:nvSpPr>
        <p:spPr>
          <a:xfrm>
            <a:off x="0" y="4810125"/>
            <a:ext cx="8889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For </a:t>
            </a:r>
            <a:r>
              <a:rPr b="1" lang="en" sz="1100">
                <a:solidFill>
                  <a:schemeClr val="dk1"/>
                </a:solidFill>
              </a:rPr>
              <a:t>each order</a:t>
            </a:r>
            <a:r>
              <a:rPr lang="en" sz="1100">
                <a:solidFill>
                  <a:schemeClr val="dk1"/>
                </a:solidFill>
              </a:rPr>
              <a:t>, we compute each person's </a:t>
            </a:r>
            <a:r>
              <a:rPr b="1" lang="en" sz="1100">
                <a:solidFill>
                  <a:schemeClr val="dk1"/>
                </a:solidFill>
              </a:rPr>
              <a:t>marginal contribution</a:t>
            </a:r>
            <a:r>
              <a:rPr lang="en" sz="1100">
                <a:solidFill>
                  <a:schemeClr val="dk1"/>
                </a:solidFill>
              </a:rPr>
              <a:t> —</a:t>
            </a:r>
            <a:r>
              <a:rPr lang="en" sz="1100">
                <a:solidFill>
                  <a:schemeClr val="dk1"/>
                </a:solidFill>
              </a:rPr>
              <a:t> that is, how much value they add when they join.</a:t>
            </a:r>
            <a:endParaRPr/>
          </a:p>
        </p:txBody>
      </p:sp>
      <p:sp>
        <p:nvSpPr>
          <p:cNvPr id="148" name="Google Shape;148;p26"/>
          <p:cNvSpPr txBox="1"/>
          <p:nvPr/>
        </p:nvSpPr>
        <p:spPr>
          <a:xfrm>
            <a:off x="7349900" y="43965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/>
        </p:nvSpPr>
        <p:spPr>
          <a:xfrm>
            <a:off x="918600" y="4255225"/>
            <a:ext cx="7306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The </a:t>
            </a:r>
            <a:r>
              <a:rPr b="1" lang="en" sz="1100">
                <a:solidFill>
                  <a:schemeClr val="dk1"/>
                </a:solidFill>
              </a:rPr>
              <a:t>Shapley value</a:t>
            </a:r>
            <a:r>
              <a:rPr lang="en" sz="1100">
                <a:solidFill>
                  <a:schemeClr val="dk1"/>
                </a:solidFill>
              </a:rPr>
              <a:t> is the </a:t>
            </a:r>
            <a:r>
              <a:rPr b="1" lang="en" sz="1100">
                <a:solidFill>
                  <a:schemeClr val="dk1"/>
                </a:solidFill>
              </a:rPr>
              <a:t>average of Reza’s marginal contributions across all possible orders</a:t>
            </a:r>
            <a:r>
              <a:rPr lang="en" sz="1100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875" y="204525"/>
            <a:ext cx="7099479" cy="3950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8"/>
          <p:cNvPicPr preferRelativeResize="0"/>
          <p:nvPr/>
        </p:nvPicPr>
        <p:blipFill rotWithShape="1">
          <a:blip r:embed="rId3">
            <a:alphaModFix/>
          </a:blip>
          <a:srcRect b="0" l="0" r="0" t="3306"/>
          <a:stretch/>
        </p:blipFill>
        <p:spPr>
          <a:xfrm>
            <a:off x="152400" y="476250"/>
            <a:ext cx="8839199" cy="390390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8"/>
          <p:cNvSpPr txBox="1"/>
          <p:nvPr/>
        </p:nvSpPr>
        <p:spPr>
          <a:xfrm>
            <a:off x="460050" y="4613400"/>
            <a:ext cx="822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190176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450" y="2463600"/>
            <a:ext cx="3570981" cy="24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16531" y="2571750"/>
            <a:ext cx="3570981" cy="245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43274" cy="271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1000" y="245000"/>
            <a:ext cx="3808724" cy="262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5525" y="3741550"/>
            <a:ext cx="4175875" cy="10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/>
          <p:nvPr/>
        </p:nvSpPr>
        <p:spPr>
          <a:xfrm>
            <a:off x="273150" y="448225"/>
            <a:ext cx="8597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game theoretical concept can be translated into the context of glucose prediction by understanding the parallelism between players/features and outcome of a game/model prediction.</a:t>
            </a:r>
            <a:endParaRPr/>
          </a:p>
        </p:txBody>
      </p:sp>
      <p:pic>
        <p:nvPicPr>
          <p:cNvPr id="180" name="Google Shape;18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9675" y="2173325"/>
            <a:ext cx="3377450" cy="55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600" y="3207650"/>
            <a:ext cx="3307426" cy="8314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1"/>
          <p:cNvSpPr txBox="1"/>
          <p:nvPr/>
        </p:nvSpPr>
        <p:spPr>
          <a:xfrm>
            <a:off x="1134600" y="3207650"/>
            <a:ext cx="738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450375" y="1657150"/>
            <a:ext cx="75705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🧠 Core Problem Addressed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While ML and deep learning models (like LSTM) can achieve </a:t>
            </a:r>
            <a:r>
              <a:rPr b="1" lang="en" sz="1100">
                <a:solidFill>
                  <a:schemeClr val="dk1"/>
                </a:solidFill>
              </a:rPr>
              <a:t>high accuracy</a:t>
            </a:r>
            <a:r>
              <a:rPr lang="en" sz="1100">
                <a:solidFill>
                  <a:schemeClr val="dk1"/>
                </a:solidFill>
              </a:rPr>
              <a:t> in predicting blood glucose levels, they are often </a:t>
            </a:r>
            <a:r>
              <a:rPr b="1" lang="en" sz="1100">
                <a:solidFill>
                  <a:schemeClr val="dk1"/>
                </a:solidFill>
              </a:rPr>
              <a:t>black-boxes</a:t>
            </a:r>
            <a:r>
              <a:rPr lang="en" sz="1100">
                <a:solidFill>
                  <a:schemeClr val="dk1"/>
                </a:solidFill>
              </a:rPr>
              <a:t>, meaning: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❓ </a:t>
            </a:r>
            <a:r>
              <a:rPr b="1" lang="en" sz="1100">
                <a:solidFill>
                  <a:schemeClr val="dk1"/>
                </a:solidFill>
              </a:rPr>
              <a:t>We don’t know how they arrive at their predictions</a:t>
            </a:r>
            <a:br>
              <a:rPr b="1" lang="en" sz="1100">
                <a:solidFill>
                  <a:schemeClr val="dk1"/>
                </a:solidFill>
              </a:rPr>
            </a:b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⚠️ This </a:t>
            </a:r>
            <a:r>
              <a:rPr b="1" lang="en" sz="1100">
                <a:solidFill>
                  <a:schemeClr val="dk1"/>
                </a:solidFill>
              </a:rPr>
              <a:t>lack of interpretability</a:t>
            </a:r>
            <a:r>
              <a:rPr lang="en" sz="1100">
                <a:solidFill>
                  <a:schemeClr val="dk1"/>
                </a:solidFill>
              </a:rPr>
              <a:t> is risky in healthcare: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You can’t tell if the model is using the right reasoning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You may miss </a:t>
            </a:r>
            <a:r>
              <a:rPr b="1" lang="en" sz="1100">
                <a:solidFill>
                  <a:schemeClr val="dk1"/>
                </a:solidFill>
              </a:rPr>
              <a:t>biases in the data</a:t>
            </a:r>
            <a:br>
              <a:rPr b="1" lang="en" sz="1100">
                <a:solidFill>
                  <a:schemeClr val="dk1"/>
                </a:solidFill>
              </a:rPr>
            </a:br>
            <a:endParaRPr b="1" sz="11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You can’t be sure the model is </a:t>
            </a:r>
            <a:r>
              <a:rPr b="1" lang="en" sz="1100">
                <a:solidFill>
                  <a:schemeClr val="dk1"/>
                </a:solidFill>
              </a:rPr>
              <a:t>safe to trust</a:t>
            </a:r>
            <a:r>
              <a:rPr lang="en" sz="1100">
                <a:solidFill>
                  <a:schemeClr val="dk1"/>
                </a:solidFill>
              </a:rPr>
              <a:t>, especially for decision-making like </a:t>
            </a:r>
            <a:r>
              <a:rPr b="1" lang="en" sz="1100">
                <a:solidFill>
                  <a:schemeClr val="dk1"/>
                </a:solidFill>
              </a:rPr>
              <a:t>insulin dosage</a:t>
            </a:r>
            <a:br>
              <a:rPr b="1" lang="en" sz="1100">
                <a:solidFill>
                  <a:schemeClr val="dk1"/>
                </a:solidFill>
              </a:rPr>
            </a:br>
            <a:endParaRPr b="1" sz="1100">
              <a:solidFill>
                <a:schemeClr val="dk1"/>
              </a:solidFill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269625" y="319675"/>
            <a:ext cx="7932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The goal of this paper is to argue that accuracy is not enough</a:t>
            </a:r>
            <a:r>
              <a:rPr lang="en" sz="1100">
                <a:solidFill>
                  <a:schemeClr val="dk1"/>
                </a:solidFill>
              </a:rPr>
              <a:t> when using ML in sensitive applications like insulin decision-making. Instead, </a:t>
            </a:r>
            <a:r>
              <a:rPr b="1" lang="en" sz="1100">
                <a:solidFill>
                  <a:schemeClr val="dk1"/>
                </a:solidFill>
              </a:rPr>
              <a:t>interpretable models should be preferred</a:t>
            </a:r>
            <a:r>
              <a:rPr lang="en" sz="1100">
                <a:solidFill>
                  <a:schemeClr val="dk1"/>
                </a:solidFill>
              </a:rPr>
              <a:t>, and tools like </a:t>
            </a:r>
            <a:r>
              <a:rPr b="1" lang="en" sz="1100">
                <a:solidFill>
                  <a:schemeClr val="dk1"/>
                </a:solidFill>
              </a:rPr>
              <a:t>SHAP</a:t>
            </a:r>
            <a:r>
              <a:rPr lang="en" sz="1100">
                <a:solidFill>
                  <a:schemeClr val="dk1"/>
                </a:solidFill>
              </a:rPr>
              <a:t> are crucial for detecting hidden flaws and making safer model choices.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/>
          <p:nvPr/>
        </p:nvSpPr>
        <p:spPr>
          <a:xfrm>
            <a:off x="168100" y="182100"/>
            <a:ext cx="833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How much did each feature (glucose, insulin) contribute to this specific prediction?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88" name="Google Shape;188;p32"/>
          <p:cNvGrpSpPr/>
          <p:nvPr/>
        </p:nvGrpSpPr>
        <p:grpSpPr>
          <a:xfrm>
            <a:off x="1353405" y="2731435"/>
            <a:ext cx="6437205" cy="2310447"/>
            <a:chOff x="3201835" y="882475"/>
            <a:chExt cx="5683564" cy="2039950"/>
          </a:xfrm>
        </p:grpSpPr>
        <p:pic>
          <p:nvPicPr>
            <p:cNvPr id="189" name="Google Shape;189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01835" y="938650"/>
              <a:ext cx="1691415" cy="1923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3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167025" y="882475"/>
              <a:ext cx="3718375" cy="20399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1" name="Google Shape;19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97675" y="1012450"/>
            <a:ext cx="2822100" cy="155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2"/>
          <p:cNvSpPr txBox="1"/>
          <p:nvPr/>
        </p:nvSpPr>
        <p:spPr>
          <a:xfrm>
            <a:off x="1008550" y="10965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SHAP value for glucose:</a:t>
            </a:r>
            <a:endParaRPr/>
          </a:p>
        </p:txBody>
      </p:sp>
      <p:sp>
        <p:nvSpPr>
          <p:cNvPr id="193" name="Google Shape;193;p32"/>
          <p:cNvSpPr txBox="1"/>
          <p:nvPr/>
        </p:nvSpPr>
        <p:spPr>
          <a:xfrm>
            <a:off x="1008550" y="2010888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SHAP value for insulin: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0" name="Google Shape;20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826425"/>
            <a:ext cx="8274674" cy="382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/>
          <p:nvPr/>
        </p:nvSpPr>
        <p:spPr>
          <a:xfrm>
            <a:off x="546300" y="224125"/>
            <a:ext cx="8180400" cy="18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X-axis = SHAP value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This tells you </a:t>
            </a:r>
            <a:r>
              <a:rPr b="1" lang="en" sz="1100">
                <a:solidFill>
                  <a:schemeClr val="dk1"/>
                </a:solidFill>
              </a:rPr>
              <a:t>how much that feature pushed the prediction up or down</a:t>
            </a:r>
            <a:r>
              <a:rPr lang="en" sz="1100">
                <a:solidFill>
                  <a:schemeClr val="dk1"/>
                </a:solidFill>
              </a:rPr>
              <a:t>: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➕ Right of zero → </a:t>
            </a:r>
            <a:r>
              <a:rPr b="1" lang="en" sz="1100">
                <a:solidFill>
                  <a:schemeClr val="dk1"/>
                </a:solidFill>
              </a:rPr>
              <a:t>increased</a:t>
            </a:r>
            <a:r>
              <a:rPr lang="en" sz="1100">
                <a:solidFill>
                  <a:schemeClr val="dk1"/>
                </a:solidFill>
              </a:rPr>
              <a:t> predicted glucose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➖ Left of zero → </a:t>
            </a:r>
            <a:r>
              <a:rPr b="1" lang="en" sz="1100">
                <a:solidFill>
                  <a:schemeClr val="dk1"/>
                </a:solidFill>
              </a:rPr>
              <a:t>decreased</a:t>
            </a:r>
            <a:r>
              <a:rPr lang="en" sz="1100">
                <a:solidFill>
                  <a:schemeClr val="dk1"/>
                </a:solidFill>
              </a:rPr>
              <a:t> predicted glucose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✳️ Closer to 0 → little or no influence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06" name="Google Shape;206;p34"/>
          <p:cNvSpPr txBox="1"/>
          <p:nvPr/>
        </p:nvSpPr>
        <p:spPr>
          <a:xfrm>
            <a:off x="210100" y="3179675"/>
            <a:ext cx="6555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81000" marR="3810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Each dot’s position along the x-axis is its SHAP value.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207" name="Google Shape;207;p34"/>
          <p:cNvSpPr txBox="1"/>
          <p:nvPr/>
        </p:nvSpPr>
        <p:spPr>
          <a:xfrm>
            <a:off x="144275" y="2661400"/>
            <a:ext cx="7381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81000" marR="3810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Each dot shows the contribution of one feature for one prediction instance.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208" name="Google Shape;208;p34"/>
          <p:cNvSpPr txBox="1"/>
          <p:nvPr/>
        </p:nvSpPr>
        <p:spPr>
          <a:xfrm>
            <a:off x="658350" y="3781975"/>
            <a:ext cx="60513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Each </a:t>
            </a:r>
            <a:r>
              <a:rPr b="1" lang="en" sz="1100">
                <a:solidFill>
                  <a:schemeClr val="dk1"/>
                </a:solidFill>
              </a:rPr>
              <a:t>dot</a:t>
            </a:r>
            <a:r>
              <a:rPr lang="en" sz="1100">
                <a:solidFill>
                  <a:schemeClr val="dk1"/>
                </a:solidFill>
              </a:rPr>
              <a:t> = </a:t>
            </a:r>
            <a:r>
              <a:rPr b="1" lang="en" sz="1100">
                <a:solidFill>
                  <a:schemeClr val="dk1"/>
                </a:solidFill>
              </a:rPr>
              <a:t>one prediction instance</a:t>
            </a:r>
            <a:br>
              <a:rPr b="1" lang="en" sz="1100">
                <a:solidFill>
                  <a:schemeClr val="dk1"/>
                </a:solidFill>
              </a:rPr>
            </a:b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It shows </a:t>
            </a:r>
            <a:r>
              <a:rPr b="1" lang="en" sz="1100">
                <a:solidFill>
                  <a:schemeClr val="dk1"/>
                </a:solidFill>
              </a:rPr>
              <a:t>how much one specific feature</a:t>
            </a:r>
            <a:r>
              <a:rPr lang="en" sz="1100">
                <a:solidFill>
                  <a:schemeClr val="dk1"/>
                </a:solidFill>
              </a:rPr>
              <a:t> (like CGM or insulin) </a:t>
            </a:r>
            <a:r>
              <a:rPr b="1" lang="en" sz="1100">
                <a:solidFill>
                  <a:schemeClr val="dk1"/>
                </a:solidFill>
              </a:rPr>
              <a:t>contributed</a:t>
            </a:r>
            <a:r>
              <a:rPr lang="en" sz="1100">
                <a:solidFill>
                  <a:schemeClr val="dk1"/>
                </a:solidFill>
              </a:rPr>
              <a:t> to that prediction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The contribution = the </a:t>
            </a:r>
            <a:r>
              <a:rPr b="1" lang="en" sz="1100">
                <a:solidFill>
                  <a:schemeClr val="dk1"/>
                </a:solidFill>
              </a:rPr>
              <a:t>SHAP value</a:t>
            </a:r>
            <a:r>
              <a:rPr lang="en" sz="1100">
                <a:solidFill>
                  <a:schemeClr val="dk1"/>
                </a:solidFill>
              </a:rPr>
              <a:t> for that feature in that instance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09" name="Google Shape;209;p34"/>
          <p:cNvSpPr txBox="1"/>
          <p:nvPr/>
        </p:nvSpPr>
        <p:spPr>
          <a:xfrm>
            <a:off x="658350" y="4623825"/>
            <a:ext cx="5490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In the </a:t>
            </a:r>
            <a:r>
              <a:rPr b="1" lang="en" sz="1100">
                <a:solidFill>
                  <a:schemeClr val="dk1"/>
                </a:solidFill>
              </a:rPr>
              <a:t>CGM row</a:t>
            </a:r>
            <a:r>
              <a:rPr lang="en" sz="1100">
                <a:solidFill>
                  <a:schemeClr val="dk1"/>
                </a:solidFill>
              </a:rPr>
              <a:t>, a dot = the SHAP value of CGM for one prediction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5"/>
          <p:cNvSpPr txBox="1"/>
          <p:nvPr/>
        </p:nvSpPr>
        <p:spPr>
          <a:xfrm>
            <a:off x="140075" y="196100"/>
            <a:ext cx="8320500" cy="45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▶ CGM row:</a:t>
            </a:r>
            <a:endParaRPr b="1"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Most red dots (high CGM values) are on the </a:t>
            </a:r>
            <a:r>
              <a:rPr b="1" lang="en" sz="1100">
                <a:solidFill>
                  <a:schemeClr val="dk1"/>
                </a:solidFill>
              </a:rPr>
              <a:t>right</a:t>
            </a:r>
            <a:br>
              <a:rPr b="1" lang="en" sz="1100">
                <a:solidFill>
                  <a:schemeClr val="dk1"/>
                </a:solidFill>
              </a:rPr>
            </a:b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➕ That means: high CGM values </a:t>
            </a:r>
            <a:r>
              <a:rPr b="1" lang="en" sz="1100">
                <a:solidFill>
                  <a:schemeClr val="dk1"/>
                </a:solidFill>
              </a:rPr>
              <a:t>increase</a:t>
            </a:r>
            <a:r>
              <a:rPr lang="en" sz="1100">
                <a:solidFill>
                  <a:schemeClr val="dk1"/>
                </a:solidFill>
              </a:rPr>
              <a:t> the predicted glucose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🔵 Blue dots are on the </a:t>
            </a:r>
            <a:r>
              <a:rPr b="1" lang="en" sz="1100">
                <a:solidFill>
                  <a:schemeClr val="dk1"/>
                </a:solidFill>
              </a:rPr>
              <a:t>left</a:t>
            </a:r>
            <a:r>
              <a:rPr lang="en" sz="1100">
                <a:solidFill>
                  <a:schemeClr val="dk1"/>
                </a:solidFill>
              </a:rPr>
              <a:t> → low CGM values </a:t>
            </a:r>
            <a:r>
              <a:rPr b="1" lang="en" sz="1100">
                <a:solidFill>
                  <a:schemeClr val="dk1"/>
                </a:solidFill>
              </a:rPr>
              <a:t>decrease</a:t>
            </a:r>
            <a:r>
              <a:rPr lang="en" sz="1100">
                <a:solidFill>
                  <a:schemeClr val="dk1"/>
                </a:solidFill>
              </a:rPr>
              <a:t> predictions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 ✅ This is </a:t>
            </a:r>
            <a:r>
              <a:rPr b="1" lang="en" sz="1100">
                <a:solidFill>
                  <a:schemeClr val="dk1"/>
                </a:solidFill>
              </a:rPr>
              <a:t>expected</a:t>
            </a:r>
            <a:r>
              <a:rPr lang="en" sz="1100">
                <a:solidFill>
                  <a:schemeClr val="dk1"/>
                </a:solidFill>
              </a:rPr>
              <a:t> and correct.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▶ CHO row:</a:t>
            </a:r>
            <a:endParaRPr b="1"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High CHO (🔴) also pushes predictions </a:t>
            </a:r>
            <a:r>
              <a:rPr b="1" lang="en" sz="1100">
                <a:solidFill>
                  <a:schemeClr val="dk1"/>
                </a:solidFill>
              </a:rPr>
              <a:t>rightward</a:t>
            </a:r>
            <a:br>
              <a:rPr b="1" lang="en" sz="1100">
                <a:solidFill>
                  <a:schemeClr val="dk1"/>
                </a:solidFill>
              </a:rPr>
            </a:b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Low CHO (🔵) stays around 0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 ✅ So: carbs </a:t>
            </a:r>
            <a:r>
              <a:rPr b="1" lang="en" sz="1100">
                <a:solidFill>
                  <a:schemeClr val="dk1"/>
                </a:solidFill>
              </a:rPr>
              <a:t>raise</a:t>
            </a:r>
            <a:r>
              <a:rPr lang="en" sz="1100">
                <a:solidFill>
                  <a:schemeClr val="dk1"/>
                </a:solidFill>
              </a:rPr>
              <a:t> the predicted glucose — </a:t>
            </a:r>
            <a:r>
              <a:rPr b="1" lang="en" sz="1100">
                <a:solidFill>
                  <a:schemeClr val="dk1"/>
                </a:solidFill>
              </a:rPr>
              <a:t>physiologically correct</a:t>
            </a:r>
            <a:br>
              <a:rPr b="1" lang="en" sz="1100">
                <a:solidFill>
                  <a:schemeClr val="dk1"/>
                </a:solidFill>
              </a:rPr>
            </a:b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▶ Insulin row:</a:t>
            </a:r>
            <a:endParaRPr b="1"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High insulin values (🔴) are mostly </a:t>
            </a:r>
            <a:r>
              <a:rPr b="1" lang="en" sz="1100">
                <a:solidFill>
                  <a:schemeClr val="dk1"/>
                </a:solidFill>
              </a:rPr>
              <a:t>on the left</a:t>
            </a:r>
            <a:br>
              <a:rPr b="1"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 ➖ This means: insulin </a:t>
            </a:r>
            <a:r>
              <a:rPr b="1" lang="en" sz="1100">
                <a:solidFill>
                  <a:schemeClr val="dk1"/>
                </a:solidFill>
              </a:rPr>
              <a:t>lowers</a:t>
            </a:r>
            <a:r>
              <a:rPr lang="en" sz="1100">
                <a:solidFill>
                  <a:schemeClr val="dk1"/>
                </a:solidFill>
              </a:rPr>
              <a:t> predicted glucose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 ✅ This is the correct behavior.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/>
          <p:nvPr/>
        </p:nvSpPr>
        <p:spPr>
          <a:xfrm>
            <a:off x="336175" y="0"/>
            <a:ext cx="6555300" cy="14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🧠 What each dot tells you:</a:t>
            </a:r>
            <a:endParaRPr b="1" sz="1300">
              <a:solidFill>
                <a:schemeClr val="dk1"/>
              </a:solidFill>
            </a:endParaRPr>
          </a:p>
          <a:p>
            <a:pPr indent="0" lvl="0" marL="0" marR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“In this specific prediction, how much did </a:t>
            </a:r>
            <a:r>
              <a:rPr b="1" lang="en" sz="1100">
                <a:solidFill>
                  <a:schemeClr val="dk1"/>
                </a:solidFill>
              </a:rPr>
              <a:t>this feature</a:t>
            </a:r>
            <a:r>
              <a:rPr lang="en" sz="1100">
                <a:solidFill>
                  <a:schemeClr val="dk1"/>
                </a:solidFill>
              </a:rPr>
              <a:t> change the output compared to the average prediction?”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So for each prediction, SHAP computes </a:t>
            </a:r>
            <a:r>
              <a:rPr b="1" lang="en" sz="1100">
                <a:solidFill>
                  <a:schemeClr val="dk1"/>
                </a:solidFill>
              </a:rPr>
              <a:t>one SHAP value per feature</a:t>
            </a:r>
            <a:r>
              <a:rPr lang="en" sz="1100">
                <a:solidFill>
                  <a:schemeClr val="dk1"/>
                </a:solidFill>
              </a:rPr>
              <a:t> → that’s why you see many dots per row.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20" name="Google Shape;220;p36"/>
          <p:cNvSpPr txBox="1"/>
          <p:nvPr/>
        </p:nvSpPr>
        <p:spPr>
          <a:xfrm>
            <a:off x="336175" y="1588700"/>
            <a:ext cx="7788000" cy="3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🧠 Example: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Let’s say your model predicts </a:t>
            </a:r>
            <a:r>
              <a:rPr b="1" lang="en" sz="1100">
                <a:solidFill>
                  <a:schemeClr val="dk1"/>
                </a:solidFill>
              </a:rPr>
              <a:t>glucose 30 minutes later</a:t>
            </a:r>
            <a:r>
              <a:rPr lang="en" sz="1100">
                <a:solidFill>
                  <a:schemeClr val="dk1"/>
                </a:solidFill>
              </a:rPr>
              <a:t>: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Base (average) prediction = </a:t>
            </a:r>
            <a:r>
              <a:rPr b="1" lang="en" sz="1100">
                <a:solidFill>
                  <a:schemeClr val="dk1"/>
                </a:solidFill>
              </a:rPr>
              <a:t>120 mg/dL</a:t>
            </a:r>
            <a:br>
              <a:rPr b="1" lang="en" sz="1100">
                <a:solidFill>
                  <a:schemeClr val="dk1"/>
                </a:solidFill>
              </a:rPr>
            </a:b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For one instance, the model predicts </a:t>
            </a:r>
            <a:r>
              <a:rPr b="1" lang="en" sz="1100">
                <a:solidFill>
                  <a:schemeClr val="dk1"/>
                </a:solidFill>
              </a:rPr>
              <a:t>121.0</a:t>
            </a:r>
            <a:br>
              <a:rPr b="1" lang="en" sz="1100">
                <a:solidFill>
                  <a:schemeClr val="dk1"/>
                </a:solidFill>
              </a:rPr>
            </a:b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So the </a:t>
            </a:r>
            <a:r>
              <a:rPr b="1" lang="en" sz="1100">
                <a:solidFill>
                  <a:schemeClr val="dk1"/>
                </a:solidFill>
              </a:rPr>
              <a:t>total contribution from all features must add up to +1.0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In that case: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CGM may contribute +0.8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CHO may contribute +0.5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Insulin may subtract –0.3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7"/>
          <p:cNvSpPr txBox="1"/>
          <p:nvPr/>
        </p:nvSpPr>
        <p:spPr>
          <a:xfrm>
            <a:off x="442225" y="595300"/>
            <a:ext cx="8096400" cy="3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🧠 Key Question: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If two models have </a:t>
            </a:r>
            <a:r>
              <a:rPr b="1" lang="en" sz="1100">
                <a:solidFill>
                  <a:schemeClr val="dk1"/>
                </a:solidFill>
              </a:rPr>
              <a:t>similar prediction performance</a:t>
            </a:r>
            <a:r>
              <a:rPr lang="en" sz="1100">
                <a:solidFill>
                  <a:schemeClr val="dk1"/>
                </a:solidFill>
              </a:rPr>
              <a:t>,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 ➡️ Should we prefer the one that makes </a:t>
            </a:r>
            <a:r>
              <a:rPr b="1" lang="en" sz="1100">
                <a:solidFill>
                  <a:schemeClr val="dk1"/>
                </a:solidFill>
              </a:rPr>
              <a:t>physiologically meaningful predictions</a:t>
            </a:r>
            <a:r>
              <a:rPr lang="en" sz="1100">
                <a:solidFill>
                  <a:schemeClr val="dk1"/>
                </a:solidFill>
              </a:rPr>
              <a:t>?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✅ </a:t>
            </a:r>
            <a:r>
              <a:rPr b="1" lang="en" sz="1100">
                <a:solidFill>
                  <a:schemeClr val="dk1"/>
                </a:solidFill>
              </a:rPr>
              <a:t>Yes — especially in decision-making and control systems.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🩺 How We Tested This:</a:t>
            </a: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Developed a simple algorithm to suggest </a:t>
            </a:r>
            <a:r>
              <a:rPr b="1" lang="en" sz="1100">
                <a:solidFill>
                  <a:schemeClr val="dk1"/>
                </a:solidFill>
              </a:rPr>
              <a:t>Corrective Insulin Boluses (CIBs)</a:t>
            </a:r>
            <a:br>
              <a:rPr b="1" lang="en" sz="1100">
                <a:solidFill>
                  <a:schemeClr val="dk1"/>
                </a:solidFill>
              </a:rPr>
            </a:b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Integrated it into a </a:t>
            </a:r>
            <a:r>
              <a:rPr b="1" lang="en" sz="1100">
                <a:solidFill>
                  <a:schemeClr val="dk1"/>
                </a:solidFill>
              </a:rPr>
              <a:t>Decision Support System (DSS)</a:t>
            </a:r>
            <a:br>
              <a:rPr b="1" lang="en" sz="1100">
                <a:solidFill>
                  <a:schemeClr val="dk1"/>
                </a:solidFill>
              </a:rPr>
            </a:b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The DSS uses predictions from each LSTM model (p-LSTM and np-LSTM)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It tests different insulin doses and </a:t>
            </a:r>
            <a:r>
              <a:rPr b="1" lang="en" sz="1100">
                <a:solidFill>
                  <a:schemeClr val="dk1"/>
                </a:solidFill>
              </a:rPr>
              <a:t>selects the one</a:t>
            </a:r>
            <a:r>
              <a:rPr lang="en" sz="1100">
                <a:solidFill>
                  <a:schemeClr val="dk1"/>
                </a:solidFill>
              </a:rPr>
              <a:t> that brings predicted BG </a:t>
            </a:r>
            <a:r>
              <a:rPr b="1" lang="en" sz="1100">
                <a:solidFill>
                  <a:schemeClr val="dk1"/>
                </a:solidFill>
              </a:rPr>
              <a:t>closest to the target level</a:t>
            </a:r>
            <a:endParaRPr b="1"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8"/>
          <p:cNvSpPr txBox="1"/>
          <p:nvPr/>
        </p:nvSpPr>
        <p:spPr>
          <a:xfrm>
            <a:off x="221125" y="197275"/>
            <a:ext cx="6933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They used a simulator to test if their system could safely suggest insulin </a:t>
            </a:r>
            <a:r>
              <a:rPr b="1" lang="en" sz="1100">
                <a:solidFill>
                  <a:schemeClr val="dk1"/>
                </a:solidFill>
              </a:rPr>
              <a:t>after meals</a:t>
            </a:r>
            <a:r>
              <a:rPr lang="en" sz="1100">
                <a:solidFill>
                  <a:schemeClr val="dk1"/>
                </a:solidFill>
              </a:rPr>
              <a:t>, and if that would have helped keep blood sugar in a healthy range — without giving too much insulin.</a:t>
            </a:r>
            <a:endParaRPr/>
          </a:p>
        </p:txBody>
      </p:sp>
      <p:sp>
        <p:nvSpPr>
          <p:cNvPr id="231" name="Google Shape;231;p38"/>
          <p:cNvSpPr txBox="1"/>
          <p:nvPr/>
        </p:nvSpPr>
        <p:spPr>
          <a:xfrm>
            <a:off x="221125" y="935925"/>
            <a:ext cx="5885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Used </a:t>
            </a:r>
            <a:r>
              <a:rPr b="1" lang="en" sz="1100">
                <a:solidFill>
                  <a:schemeClr val="dk1"/>
                </a:solidFill>
              </a:rPr>
              <a:t>ReplayBG</a:t>
            </a:r>
            <a:r>
              <a:rPr lang="en" sz="1100">
                <a:solidFill>
                  <a:schemeClr val="dk1"/>
                </a:solidFill>
              </a:rPr>
              <a:t>, a simulator, to test the DSS safely (no real patients)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Simulated </a:t>
            </a:r>
            <a:r>
              <a:rPr b="1" lang="en" sz="1100">
                <a:solidFill>
                  <a:schemeClr val="dk1"/>
                </a:solidFill>
              </a:rPr>
              <a:t>5 post-meal periods</a:t>
            </a:r>
            <a:r>
              <a:rPr lang="en" sz="1100">
                <a:solidFill>
                  <a:schemeClr val="dk1"/>
                </a:solidFill>
              </a:rPr>
              <a:t>, each </a:t>
            </a:r>
            <a:r>
              <a:rPr b="1" lang="en" sz="1100">
                <a:solidFill>
                  <a:schemeClr val="dk1"/>
                </a:solidFill>
              </a:rPr>
              <a:t>8 hours long</a:t>
            </a:r>
            <a:br>
              <a:rPr b="1"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</p:txBody>
      </p:sp>
      <p:sp>
        <p:nvSpPr>
          <p:cNvPr id="232" name="Google Shape;232;p38"/>
          <p:cNvSpPr txBox="1"/>
          <p:nvPr/>
        </p:nvSpPr>
        <p:spPr>
          <a:xfrm>
            <a:off x="353700" y="2125500"/>
            <a:ext cx="8436600" cy="26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🎯 Goal:</a:t>
            </a:r>
            <a:endParaRPr b="1" sz="1300">
              <a:solidFill>
                <a:schemeClr val="dk1"/>
              </a:solidFill>
            </a:endParaRPr>
          </a:p>
          <a:p>
            <a:pPr indent="0" lvl="0" marL="381000" marR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Test if the DSS's </a:t>
            </a:r>
            <a:r>
              <a:rPr b="1" lang="en" sz="1100">
                <a:solidFill>
                  <a:schemeClr val="dk1"/>
                </a:solidFill>
              </a:rPr>
              <a:t>insulin suggestions</a:t>
            </a:r>
            <a:r>
              <a:rPr lang="en" sz="1100">
                <a:solidFill>
                  <a:schemeClr val="dk1"/>
                </a:solidFill>
              </a:rPr>
              <a:t> would improve blood sugar control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📊 Evaluation Metrics:</a:t>
            </a:r>
            <a:endParaRPr b="1"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 sz="1100">
                <a:solidFill>
                  <a:schemeClr val="dk1"/>
                </a:solidFill>
              </a:rPr>
              <a:t>TIR (70–180 mg/dL)</a:t>
            </a:r>
            <a:r>
              <a:rPr lang="en" sz="1100">
                <a:solidFill>
                  <a:schemeClr val="dk1"/>
                </a:solidFill>
              </a:rPr>
              <a:t> → ✅ increase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 sz="1100">
                <a:solidFill>
                  <a:schemeClr val="dk1"/>
                </a:solidFill>
              </a:rPr>
              <a:t>TAR (&gt;180)</a:t>
            </a:r>
            <a:r>
              <a:rPr lang="en" sz="1100">
                <a:solidFill>
                  <a:schemeClr val="dk1"/>
                </a:solidFill>
              </a:rPr>
              <a:t> → ❌ decrease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 sz="1100">
                <a:solidFill>
                  <a:schemeClr val="dk1"/>
                </a:solidFill>
              </a:rPr>
              <a:t>TBR (&lt;70)</a:t>
            </a:r>
            <a:r>
              <a:rPr lang="en" sz="1100">
                <a:solidFill>
                  <a:schemeClr val="dk1"/>
                </a:solidFill>
              </a:rPr>
              <a:t> → ❌ avoid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 sz="1100">
                <a:solidFill>
                  <a:schemeClr val="dk1"/>
                </a:solidFill>
              </a:rPr>
              <a:t># of boluses</a:t>
            </a:r>
            <a:r>
              <a:rPr lang="en" sz="1100">
                <a:solidFill>
                  <a:schemeClr val="dk1"/>
                </a:solidFill>
              </a:rPr>
              <a:t> → keep low (avoid over-treating)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9713" y="702600"/>
            <a:ext cx="6953076" cy="421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9"/>
          <p:cNvSpPr txBox="1"/>
          <p:nvPr/>
        </p:nvSpPr>
        <p:spPr>
          <a:xfrm>
            <a:off x="190500" y="0"/>
            <a:ext cx="78900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 Using </a:t>
            </a:r>
            <a:r>
              <a:rPr b="1" lang="en" sz="1100">
                <a:solidFill>
                  <a:schemeClr val="dk1"/>
                </a:solidFill>
              </a:rPr>
              <a:t>ReplayBG</a:t>
            </a:r>
            <a:r>
              <a:rPr lang="en" sz="1100">
                <a:solidFill>
                  <a:schemeClr val="dk1"/>
                </a:solidFill>
              </a:rPr>
              <a:t>, they simulate:</a:t>
            </a:r>
            <a:endParaRPr sz="1100">
              <a:solidFill>
                <a:schemeClr val="dk1"/>
              </a:solidFill>
            </a:endParaRPr>
          </a:p>
          <a:p>
            <a:pPr indent="0" lvl="0" marL="381000" marR="3810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 sz="1100">
                <a:solidFill>
                  <a:schemeClr val="dk1"/>
                </a:solidFill>
              </a:rPr>
              <a:t>“If the patient had taken that corrective insulin dose, what would the glucose curve have looked like?</a:t>
            </a:r>
            <a:endParaRPr i="1" sz="1100">
              <a:solidFill>
                <a:schemeClr val="dk1"/>
              </a:solidFill>
            </a:endParaRPr>
          </a:p>
        </p:txBody>
      </p:sp>
      <p:sp>
        <p:nvSpPr>
          <p:cNvPr id="239" name="Google Shape;239;p39"/>
          <p:cNvSpPr txBox="1"/>
          <p:nvPr/>
        </p:nvSpPr>
        <p:spPr>
          <a:xfrm>
            <a:off x="190500" y="3213000"/>
            <a:ext cx="21591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np-LSTM</a:t>
            </a:r>
            <a:r>
              <a:rPr lang="en" sz="1100">
                <a:solidFill>
                  <a:schemeClr val="dk1"/>
                </a:solidFill>
              </a:rPr>
              <a:t> made </a:t>
            </a:r>
            <a:r>
              <a:rPr b="1" lang="en" sz="1100">
                <a:solidFill>
                  <a:schemeClr val="dk1"/>
                </a:solidFill>
              </a:rPr>
              <a:t>no corrective suggestions</a:t>
            </a:r>
            <a:br>
              <a:rPr b="1"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 → BG stayed high (red = overlaps CGM)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p-LSTM</a:t>
            </a:r>
            <a:r>
              <a:rPr lang="en" sz="1100">
                <a:solidFill>
                  <a:schemeClr val="dk1"/>
                </a:solidFill>
              </a:rPr>
              <a:t> suggested </a:t>
            </a:r>
            <a:r>
              <a:rPr b="1" lang="en" sz="1100">
                <a:solidFill>
                  <a:schemeClr val="dk1"/>
                </a:solidFill>
              </a:rPr>
              <a:t>2 corrective boluses</a:t>
            </a:r>
            <a:br>
              <a:rPr b="1"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 → BG was brought back into the normal range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5" name="Google Shape;24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250" y="445032"/>
            <a:ext cx="9144001" cy="2735036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0"/>
          <p:cNvSpPr txBox="1"/>
          <p:nvPr/>
        </p:nvSpPr>
        <p:spPr>
          <a:xfrm>
            <a:off x="2000250" y="3524250"/>
            <a:ext cx="48912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The </a:t>
            </a:r>
            <a:r>
              <a:rPr b="1" lang="en" sz="1100">
                <a:solidFill>
                  <a:schemeClr val="dk1"/>
                </a:solidFill>
              </a:rPr>
              <a:t>p-LSTM DSS</a:t>
            </a:r>
            <a:r>
              <a:rPr lang="en" sz="1100">
                <a:solidFill>
                  <a:schemeClr val="dk1"/>
                </a:solidFill>
              </a:rPr>
              <a:t> improved blood glucose control by increasing </a:t>
            </a:r>
            <a:r>
              <a:rPr b="1" lang="en" sz="1100">
                <a:solidFill>
                  <a:schemeClr val="dk1"/>
                </a:solidFill>
              </a:rPr>
              <a:t>Time in Range</a:t>
            </a:r>
            <a:r>
              <a:rPr lang="en" sz="1100">
                <a:solidFill>
                  <a:schemeClr val="dk1"/>
                </a:solidFill>
              </a:rPr>
              <a:t> and reducing </a:t>
            </a:r>
            <a:r>
              <a:rPr b="1" lang="en" sz="1100">
                <a:solidFill>
                  <a:schemeClr val="dk1"/>
                </a:solidFill>
              </a:rPr>
              <a:t>hyperglycemia</a:t>
            </a:r>
            <a:r>
              <a:rPr lang="en" sz="1100">
                <a:solidFill>
                  <a:schemeClr val="dk1"/>
                </a:solidFill>
              </a:rPr>
              <a:t>, while using </a:t>
            </a:r>
            <a:r>
              <a:rPr b="1" lang="en" sz="1100">
                <a:solidFill>
                  <a:schemeClr val="dk1"/>
                </a:solidFill>
              </a:rPr>
              <a:t>safe and minimal insulin</a:t>
            </a:r>
            <a:r>
              <a:rPr lang="en" sz="1100">
                <a:solidFill>
                  <a:schemeClr val="dk1"/>
                </a:solidFill>
              </a:rPr>
              <a:t> — something np-LSTM could not achieve.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252" name="Google Shape;252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294825" y="498925"/>
            <a:ext cx="6712800" cy="43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🧠 Physiological Logic vs. Model Confusion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✅ What a good model should learn: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Insulin</a:t>
            </a:r>
            <a:r>
              <a:rPr lang="en" sz="1100">
                <a:solidFill>
                  <a:schemeClr val="dk1"/>
                </a:solidFill>
              </a:rPr>
              <a:t> lowers blood glucose (BG)</a:t>
            </a:r>
            <a:br>
              <a:rPr lang="en" sz="1100">
                <a:solidFill>
                  <a:schemeClr val="dk1"/>
                </a:solidFill>
              </a:rPr>
            </a:br>
            <a:r>
              <a:rPr b="1" lang="en" sz="1100">
                <a:solidFill>
                  <a:schemeClr val="dk1"/>
                </a:solidFill>
              </a:rPr>
              <a:t>Carbohydrates (CHO)</a:t>
            </a:r>
            <a:r>
              <a:rPr lang="en" sz="1100">
                <a:solidFill>
                  <a:schemeClr val="dk1"/>
                </a:solidFill>
              </a:rPr>
              <a:t> raise blood glucose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⚠️ The problem: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Insulin and CHO are usually given together</a:t>
            </a:r>
            <a:r>
              <a:rPr lang="en" sz="1100">
                <a:solidFill>
                  <a:schemeClr val="dk1"/>
                </a:solidFill>
              </a:rPr>
              <a:t> (e.g., at meals)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Their doses are often </a:t>
            </a:r>
            <a:r>
              <a:rPr b="1" lang="en" sz="1100">
                <a:solidFill>
                  <a:schemeClr val="dk1"/>
                </a:solidFill>
              </a:rPr>
              <a:t>proportional</a:t>
            </a:r>
            <a:br>
              <a:rPr b="1" lang="en" sz="1100">
                <a:solidFill>
                  <a:schemeClr val="dk1"/>
                </a:solidFill>
              </a:rPr>
            </a:b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➡️ This causes </a:t>
            </a:r>
            <a:r>
              <a:rPr b="1" lang="en" sz="1100">
                <a:solidFill>
                  <a:schemeClr val="dk1"/>
                </a:solidFill>
              </a:rPr>
              <a:t>collinearity</a:t>
            </a:r>
            <a:r>
              <a:rPr lang="en" sz="1100">
                <a:solidFill>
                  <a:schemeClr val="dk1"/>
                </a:solidFill>
              </a:rPr>
              <a:t> in the data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 ➡️ Models struggle to </a:t>
            </a:r>
            <a:r>
              <a:rPr b="1" lang="en" sz="1100">
                <a:solidFill>
                  <a:schemeClr val="dk1"/>
                </a:solidFill>
              </a:rPr>
              <a:t>separate their individual effects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❌ Common mistake: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The model </a:t>
            </a:r>
            <a:r>
              <a:rPr b="1" lang="en" sz="1100">
                <a:solidFill>
                  <a:schemeClr val="dk1"/>
                </a:solidFill>
              </a:rPr>
              <a:t>misinterprets insulin</a:t>
            </a:r>
            <a:r>
              <a:rPr lang="en" sz="1100">
                <a:solidFill>
                  <a:schemeClr val="dk1"/>
                </a:solidFill>
              </a:rPr>
              <a:t> as </a:t>
            </a:r>
            <a:r>
              <a:rPr b="1" lang="en" sz="1100">
                <a:solidFill>
                  <a:schemeClr val="dk1"/>
                </a:solidFill>
              </a:rPr>
              <a:t>raising</a:t>
            </a:r>
            <a:r>
              <a:rPr lang="en" sz="1100">
                <a:solidFill>
                  <a:schemeClr val="dk1"/>
                </a:solidFill>
              </a:rPr>
              <a:t> BG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 (because it's always paired with CHO)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450600" y="249100"/>
            <a:ext cx="6578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🧠 Key Insight: </a:t>
            </a:r>
            <a:r>
              <a:rPr b="1" lang="en" sz="1700">
                <a:solidFill>
                  <a:schemeClr val="dk1"/>
                </a:solidFill>
              </a:rPr>
              <a:t>BG modeling suffers from collinearity</a:t>
            </a:r>
            <a:endParaRPr sz="2000"/>
          </a:p>
        </p:txBody>
      </p:sp>
      <p:sp>
        <p:nvSpPr>
          <p:cNvPr id="74" name="Google Shape;74;p16"/>
          <p:cNvSpPr txBox="1"/>
          <p:nvPr/>
        </p:nvSpPr>
        <p:spPr>
          <a:xfrm>
            <a:off x="392775" y="1013475"/>
            <a:ext cx="765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due to strong collinearity between insulin and carbohydrate intake in T1D data, glucose prediction models often learn misleading patterns—making </a:t>
            </a:r>
            <a:r>
              <a:rPr b="1" lang="en" sz="1600">
                <a:solidFill>
                  <a:schemeClr val="dk1"/>
                </a:solidFill>
              </a:rPr>
              <a:t>interpretability tools like SHAP essential</a:t>
            </a:r>
            <a:r>
              <a:rPr lang="en" sz="1600">
                <a:solidFill>
                  <a:schemeClr val="dk1"/>
                </a:solidFill>
              </a:rPr>
              <a:t> to ensure models are not only accurate but also physiologically correct and safe to use. There are several tools exist to explain black-box ML models, </a:t>
            </a:r>
            <a:r>
              <a:rPr lang="en" sz="1600">
                <a:solidFill>
                  <a:schemeClr val="dk1"/>
                </a:solidFill>
              </a:rPr>
              <a:t>only a few of them deal with the interpretability of the models</a:t>
            </a:r>
            <a:endParaRPr sz="1900"/>
          </a:p>
        </p:txBody>
      </p:sp>
      <p:sp>
        <p:nvSpPr>
          <p:cNvPr id="75" name="Google Shape;75;p16"/>
          <p:cNvSpPr txBox="1"/>
          <p:nvPr/>
        </p:nvSpPr>
        <p:spPr>
          <a:xfrm>
            <a:off x="392775" y="2925175"/>
            <a:ext cx="7715400" cy="19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🧪 Contribution</a:t>
            </a:r>
            <a:endParaRPr b="1"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en" sz="1100">
                <a:solidFill>
                  <a:schemeClr val="dk1"/>
                </a:solidFill>
              </a:rPr>
              <a:t>Ad hoc case study</a:t>
            </a:r>
            <a:br>
              <a:rPr b="1"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 They designed a custom, focused case study to demonstrate the </a:t>
            </a:r>
            <a:r>
              <a:rPr b="1" lang="en" sz="1100">
                <a:solidFill>
                  <a:schemeClr val="dk1"/>
                </a:solidFill>
              </a:rPr>
              <a:t>crucial importance of model interpretability</a:t>
            </a:r>
            <a:r>
              <a:rPr lang="en" sz="1100">
                <a:solidFill>
                  <a:schemeClr val="dk1"/>
                </a:solidFill>
              </a:rPr>
              <a:t> when developing prediction models for </a:t>
            </a:r>
            <a:r>
              <a:rPr b="1" lang="en" sz="1100">
                <a:solidFill>
                  <a:schemeClr val="dk1"/>
                </a:solidFill>
              </a:rPr>
              <a:t>decision-making in Type 1 Diabetes (T1D) management</a:t>
            </a:r>
            <a:r>
              <a:rPr lang="en" sz="1100">
                <a:solidFill>
                  <a:schemeClr val="dk1"/>
                </a:solidFill>
              </a:rPr>
              <a:t>.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en" sz="1100">
                <a:solidFill>
                  <a:schemeClr val="dk1"/>
                </a:solidFill>
              </a:rPr>
              <a:t>Use of SHAP</a:t>
            </a:r>
            <a:br>
              <a:rPr b="1"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 They propose </a:t>
            </a:r>
            <a:r>
              <a:rPr b="1" lang="en" sz="1100">
                <a:solidFill>
                  <a:schemeClr val="dk1"/>
                </a:solidFill>
              </a:rPr>
              <a:t>SHAP</a:t>
            </a:r>
            <a:r>
              <a:rPr lang="en" sz="1100">
                <a:solidFill>
                  <a:schemeClr val="dk1"/>
                </a:solidFill>
              </a:rPr>
              <a:t> (SHapley Additive exPlanations), a </a:t>
            </a:r>
            <a:r>
              <a:rPr b="1" lang="en" sz="1100">
                <a:solidFill>
                  <a:schemeClr val="dk1"/>
                </a:solidFill>
              </a:rPr>
              <a:t>model-agnostic interpretability method based on game theory</a:t>
            </a:r>
            <a:r>
              <a:rPr lang="en" sz="1100">
                <a:solidFill>
                  <a:schemeClr val="dk1"/>
                </a:solidFill>
              </a:rPr>
              <a:t>, as a powerful tool to analyze and explain model behavior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/>
        </p:nvSpPr>
        <p:spPr>
          <a:xfrm>
            <a:off x="567075" y="1034400"/>
            <a:ext cx="7726200" cy="30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🧠 Model Design</a:t>
            </a:r>
            <a:endParaRPr b="1"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They</a:t>
            </a:r>
            <a:r>
              <a:rPr lang="en" sz="1100">
                <a:solidFill>
                  <a:schemeClr val="dk1"/>
                </a:solidFill>
              </a:rPr>
              <a:t> developed </a:t>
            </a:r>
            <a:r>
              <a:rPr b="1" lang="en" sz="1100">
                <a:solidFill>
                  <a:schemeClr val="dk1"/>
                </a:solidFill>
              </a:rPr>
              <a:t>two LSTM-based architectures</a:t>
            </a:r>
            <a:r>
              <a:rPr lang="en" sz="1100">
                <a:solidFill>
                  <a:schemeClr val="dk1"/>
                </a:solidFill>
              </a:rPr>
              <a:t> for blood glucose (BG) prediction:</a:t>
            </a:r>
            <a:br>
              <a:rPr lang="en" sz="1100">
                <a:solidFill>
                  <a:schemeClr val="dk1"/>
                </a:solidFill>
              </a:rPr>
            </a:b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 </a:t>
            </a:r>
            <a:r>
              <a:rPr b="1" lang="en" sz="1100">
                <a:solidFill>
                  <a:schemeClr val="dk1"/>
                </a:solidFill>
              </a:rPr>
              <a:t>1. np-LSTM (non-physiological)</a:t>
            </a:r>
            <a:br>
              <a:rPr b="1"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 – Input features are directly fed into the LSTM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 – </a:t>
            </a:r>
            <a:r>
              <a:rPr b="1" lang="en" sz="1100">
                <a:solidFill>
                  <a:schemeClr val="dk1"/>
                </a:solidFill>
              </a:rPr>
              <a:t>No mechanism</a:t>
            </a:r>
            <a:r>
              <a:rPr lang="en" sz="1100">
                <a:solidFill>
                  <a:schemeClr val="dk1"/>
                </a:solidFill>
              </a:rPr>
              <a:t> to enforce physiological understanding</a:t>
            </a:r>
            <a:br>
              <a:rPr lang="en" sz="1100">
                <a:solidFill>
                  <a:schemeClr val="dk1"/>
                </a:solidFill>
              </a:rPr>
            </a:b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 </a:t>
            </a:r>
            <a:r>
              <a:rPr b="1" lang="en" sz="1100">
                <a:solidFill>
                  <a:schemeClr val="dk1"/>
                </a:solidFill>
              </a:rPr>
              <a:t>2. p-LSTM (physiological)</a:t>
            </a:r>
            <a:br>
              <a:rPr b="1"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 – Includes a </a:t>
            </a:r>
            <a:r>
              <a:rPr b="1" lang="en" sz="1100">
                <a:solidFill>
                  <a:schemeClr val="dk1"/>
                </a:solidFill>
              </a:rPr>
              <a:t>preprocessing layer</a:t>
            </a:r>
            <a:r>
              <a:rPr lang="en" sz="1100">
                <a:solidFill>
                  <a:schemeClr val="dk1"/>
                </a:solidFill>
              </a:rPr>
              <a:t> before the LSTM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 – Helps the model learn the </a:t>
            </a:r>
            <a:r>
              <a:rPr b="1" lang="en" sz="1100">
                <a:solidFill>
                  <a:schemeClr val="dk1"/>
                </a:solidFill>
              </a:rPr>
              <a:t>true physiological effect</a:t>
            </a:r>
            <a:r>
              <a:rPr lang="en" sz="1100">
                <a:solidFill>
                  <a:schemeClr val="dk1"/>
                </a:solidFill>
              </a:rPr>
              <a:t> of insulin and carbohydrates (CHO) on BG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Both models were trained on </a:t>
            </a:r>
            <a:r>
              <a:rPr b="1" lang="en" sz="1100">
                <a:solidFill>
                  <a:schemeClr val="dk1"/>
                </a:solidFill>
              </a:rPr>
              <a:t>6 weeks of CGM, insulin, and CHO data</a:t>
            </a:r>
            <a:br>
              <a:rPr b="1"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 – From </a:t>
            </a:r>
            <a:r>
              <a:rPr b="1" lang="en" sz="1100">
                <a:solidFill>
                  <a:schemeClr val="dk1"/>
                </a:solidFill>
              </a:rPr>
              <a:t>Subject 588</a:t>
            </a:r>
            <a:r>
              <a:rPr lang="en" sz="1100">
                <a:solidFill>
                  <a:schemeClr val="dk1"/>
                </a:solidFill>
              </a:rPr>
              <a:t> in the </a:t>
            </a:r>
            <a:r>
              <a:rPr b="1" lang="en" sz="1100">
                <a:solidFill>
                  <a:schemeClr val="dk1"/>
                </a:solidFill>
              </a:rPr>
              <a:t>OhioT1DM dataset</a:t>
            </a:r>
            <a:br>
              <a:rPr b="1"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 – Prediction horizons: </a:t>
            </a:r>
            <a:r>
              <a:rPr b="1" lang="en" sz="1100">
                <a:solidFill>
                  <a:schemeClr val="dk1"/>
                </a:solidFill>
              </a:rPr>
              <a:t>30 and 60 minutes ahead</a:t>
            </a:r>
            <a:endParaRPr b="1"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609869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112825" y="209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the preprocessing layer really do?</a:t>
            </a:r>
            <a:endParaRPr/>
          </a:p>
        </p:txBody>
      </p:sp>
      <p:sp>
        <p:nvSpPr>
          <p:cNvPr id="92" name="Google Shape;92;p19"/>
          <p:cNvSpPr txBox="1"/>
          <p:nvPr/>
        </p:nvSpPr>
        <p:spPr>
          <a:xfrm>
            <a:off x="0" y="964225"/>
            <a:ext cx="22206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Raw insulin → becomes IOB (Insulin On Board)</a:t>
            </a:r>
            <a:br>
              <a:rPr b="1" lang="en" sz="1100">
                <a:solidFill>
                  <a:schemeClr val="dk1"/>
                </a:solidFill>
              </a:rPr>
            </a:b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Raw CHO → becomes COB (Carbs On Board)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93" name="Google Shape;93;p19"/>
          <p:cNvSpPr txBox="1"/>
          <p:nvPr/>
        </p:nvSpPr>
        <p:spPr>
          <a:xfrm>
            <a:off x="61950" y="4095100"/>
            <a:ext cx="2445300" cy="9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This layer applies fixed physiological decay curves to simulate how insulin and carbs behave </a:t>
            </a:r>
            <a:r>
              <a:rPr b="1" lang="en" sz="1100">
                <a:solidFill>
                  <a:schemeClr val="dk1"/>
                </a:solidFill>
              </a:rPr>
              <a:t>over time</a:t>
            </a:r>
            <a:r>
              <a:rPr lang="en" sz="1100">
                <a:solidFill>
                  <a:schemeClr val="dk1"/>
                </a:solidFill>
              </a:rPr>
              <a:t>, not instantly.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7250" y="872825"/>
            <a:ext cx="6487200" cy="405948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/>
          <p:nvPr/>
        </p:nvSpPr>
        <p:spPr>
          <a:xfrm>
            <a:off x="0" y="2225400"/>
            <a:ext cx="3000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Each </a:t>
            </a:r>
            <a:r>
              <a:rPr b="1" lang="en" sz="1100">
                <a:solidFill>
                  <a:schemeClr val="dk1"/>
                </a:solidFill>
              </a:rPr>
              <a:t>colored line</a:t>
            </a:r>
            <a:r>
              <a:rPr lang="en" sz="1100">
                <a:solidFill>
                  <a:schemeClr val="dk1"/>
                </a:solidFill>
              </a:rPr>
              <a:t> in shows a </a:t>
            </a:r>
            <a:r>
              <a:rPr b="1" lang="en" sz="1100">
                <a:solidFill>
                  <a:schemeClr val="dk1"/>
                </a:solidFill>
              </a:rPr>
              <a:t>different assumption</a:t>
            </a:r>
            <a:r>
              <a:rPr lang="en" sz="1100">
                <a:solidFill>
                  <a:schemeClr val="dk1"/>
                </a:solidFill>
              </a:rPr>
              <a:t> about </a:t>
            </a:r>
            <a:r>
              <a:rPr b="1" lang="en" sz="1100">
                <a:solidFill>
                  <a:schemeClr val="dk1"/>
                </a:solidFill>
              </a:rPr>
              <a:t>how long insulin or carbs stay active in the body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/>
        </p:nvSpPr>
        <p:spPr>
          <a:xfrm>
            <a:off x="61050" y="232025"/>
            <a:ext cx="9228900" cy="48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✅ Model Evaluation Pipeline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Step 1: Accuracy Testing</a:t>
            </a: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Models were applied to the </a:t>
            </a:r>
            <a:r>
              <a:rPr b="1" lang="en" sz="1100">
                <a:solidFill>
                  <a:schemeClr val="dk1"/>
                </a:solidFill>
              </a:rPr>
              <a:t>last 10 days</a:t>
            </a:r>
            <a:r>
              <a:rPr lang="en" sz="1100">
                <a:solidFill>
                  <a:schemeClr val="dk1"/>
                </a:solidFill>
              </a:rPr>
              <a:t> of data from Subject 588 (OhioT1DM dataset)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📉 </a:t>
            </a:r>
            <a:r>
              <a:rPr b="1" lang="en" sz="1100">
                <a:solidFill>
                  <a:schemeClr val="dk1"/>
                </a:solidFill>
              </a:rPr>
              <a:t>Result</a:t>
            </a:r>
            <a:r>
              <a:rPr lang="en" sz="1100">
                <a:solidFill>
                  <a:schemeClr val="dk1"/>
                </a:solidFill>
              </a:rPr>
              <a:t>: Both models achieved </a:t>
            </a:r>
            <a:r>
              <a:rPr b="1" lang="en" sz="1100">
                <a:solidFill>
                  <a:schemeClr val="dk1"/>
                </a:solidFill>
              </a:rPr>
              <a:t>similar prediction accuracy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Step 2: SHAP Interpretation</a:t>
            </a: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Used </a:t>
            </a:r>
            <a:r>
              <a:rPr b="1" lang="en" sz="1100">
                <a:solidFill>
                  <a:schemeClr val="dk1"/>
                </a:solidFill>
              </a:rPr>
              <a:t>SHAP</a:t>
            </a:r>
            <a:r>
              <a:rPr lang="en" sz="1100">
                <a:solidFill>
                  <a:schemeClr val="dk1"/>
                </a:solidFill>
              </a:rPr>
              <a:t> to interpret how the models arrived at their predictions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Assessed whether the models learned the correct </a:t>
            </a:r>
            <a:r>
              <a:rPr b="1" lang="en" sz="1100">
                <a:solidFill>
                  <a:schemeClr val="dk1"/>
                </a:solidFill>
              </a:rPr>
              <a:t>physiological effects</a:t>
            </a:r>
            <a:r>
              <a:rPr lang="en" sz="1100">
                <a:solidFill>
                  <a:schemeClr val="dk1"/>
                </a:solidFill>
              </a:rPr>
              <a:t> of: </a:t>
            </a:r>
            <a:r>
              <a:rPr b="1" lang="en" sz="1100">
                <a:solidFill>
                  <a:schemeClr val="dk1"/>
                </a:solidFill>
              </a:rPr>
              <a:t>Insulin,Carbs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Step 3: Decision Support System (DSS) Simulation</a:t>
            </a: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Integrated both models into a </a:t>
            </a:r>
            <a:r>
              <a:rPr b="1" lang="en" sz="1100">
                <a:solidFill>
                  <a:schemeClr val="dk1"/>
                </a:solidFill>
              </a:rPr>
              <a:t>simple DSS</a:t>
            </a:r>
            <a:br>
              <a:rPr b="1" lang="en" sz="1100">
                <a:solidFill>
                  <a:schemeClr val="dk1"/>
                </a:solidFill>
              </a:rPr>
            </a:b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DSS used model outputs to </a:t>
            </a:r>
            <a:r>
              <a:rPr b="1" lang="en" sz="1100">
                <a:solidFill>
                  <a:schemeClr val="dk1"/>
                </a:solidFill>
              </a:rPr>
              <a:t>suggest corrective insulin boluses</a:t>
            </a:r>
            <a:br>
              <a:rPr b="1" lang="en" sz="1100">
                <a:solidFill>
                  <a:schemeClr val="dk1"/>
                </a:solidFill>
              </a:rPr>
            </a:b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Re-simulated real patient data to evaluate: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🧠 Whether suggestions were </a:t>
            </a:r>
            <a:r>
              <a:rPr b="1" lang="en" sz="1100">
                <a:solidFill>
                  <a:schemeClr val="dk1"/>
                </a:solidFill>
              </a:rPr>
              <a:t>clinically appropriate</a:t>
            </a:r>
            <a:br>
              <a:rPr b="1" lang="en" sz="1100">
                <a:solidFill>
                  <a:schemeClr val="dk1"/>
                </a:solidFill>
              </a:rPr>
            </a:br>
            <a:endParaRPr b="1" sz="11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🛡️ Whether the model was </a:t>
            </a:r>
            <a:r>
              <a:rPr b="1" lang="en" sz="1100">
                <a:solidFill>
                  <a:schemeClr val="dk1"/>
                </a:solidFill>
              </a:rPr>
              <a:t>safe for use in decision-making</a:t>
            </a:r>
            <a:endParaRPr b="1"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/>
        </p:nvSpPr>
        <p:spPr>
          <a:xfrm>
            <a:off x="557100" y="4489375"/>
            <a:ext cx="8029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They</a:t>
            </a:r>
            <a:r>
              <a:rPr lang="en" sz="1100">
                <a:solidFill>
                  <a:schemeClr val="dk1"/>
                </a:solidFill>
              </a:rPr>
              <a:t> shift the prediction until it </a:t>
            </a:r>
            <a:r>
              <a:rPr b="1" lang="en" sz="1100">
                <a:solidFill>
                  <a:schemeClr val="dk1"/>
                </a:solidFill>
              </a:rPr>
              <a:t>lines up best</a:t>
            </a:r>
            <a:r>
              <a:rPr lang="en" sz="1100">
                <a:solidFill>
                  <a:schemeClr val="dk1"/>
                </a:solidFill>
              </a:rPr>
              <a:t> with reality.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The number of minutes we have to shift = the </a:t>
            </a:r>
            <a:r>
              <a:rPr b="1" lang="en" sz="1100">
                <a:solidFill>
                  <a:schemeClr val="dk1"/>
                </a:solidFill>
              </a:rPr>
              <a:t>delay</a:t>
            </a:r>
            <a:endParaRPr/>
          </a:p>
        </p:txBody>
      </p:sp>
      <p:sp>
        <p:nvSpPr>
          <p:cNvPr id="106" name="Google Shape;106;p21"/>
          <p:cNvSpPr txBox="1"/>
          <p:nvPr/>
        </p:nvSpPr>
        <p:spPr>
          <a:xfrm>
            <a:off x="452375" y="709100"/>
            <a:ext cx="7880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Sometimes the model predicts the </a:t>
            </a:r>
            <a:r>
              <a:rPr b="1" lang="en" sz="1100">
                <a:solidFill>
                  <a:schemeClr val="dk1"/>
                </a:solidFill>
              </a:rPr>
              <a:t>correct shape</a:t>
            </a:r>
            <a:r>
              <a:rPr lang="en" sz="1100">
                <a:solidFill>
                  <a:schemeClr val="dk1"/>
                </a:solidFill>
              </a:rPr>
              <a:t> of the glucose curve — but it's </a:t>
            </a:r>
            <a:r>
              <a:rPr b="1" lang="en" sz="1100">
                <a:solidFill>
                  <a:schemeClr val="dk1"/>
                </a:solidFill>
              </a:rPr>
              <a:t>shifted in time</a:t>
            </a:r>
            <a:r>
              <a:rPr lang="en" sz="1100">
                <a:solidFill>
                  <a:schemeClr val="dk1"/>
                </a:solidFill>
              </a:rPr>
              <a:t> (i.e., happens too late)</a:t>
            </a:r>
            <a:endParaRPr/>
          </a:p>
        </p:txBody>
      </p:sp>
      <p:sp>
        <p:nvSpPr>
          <p:cNvPr id="107" name="Google Shape;107;p21"/>
          <p:cNvSpPr txBox="1"/>
          <p:nvPr/>
        </p:nvSpPr>
        <p:spPr>
          <a:xfrm>
            <a:off x="452375" y="1312650"/>
            <a:ext cx="7485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The </a:t>
            </a:r>
            <a:r>
              <a:rPr b="1" lang="en" sz="1100">
                <a:solidFill>
                  <a:schemeClr val="dk1"/>
                </a:solidFill>
              </a:rPr>
              <a:t>delay function</a:t>
            </a:r>
            <a:r>
              <a:rPr lang="en" sz="1100">
                <a:solidFill>
                  <a:schemeClr val="dk1"/>
                </a:solidFill>
              </a:rPr>
              <a:t> measures </a:t>
            </a:r>
            <a:r>
              <a:rPr b="1" lang="en" sz="1100">
                <a:solidFill>
                  <a:schemeClr val="dk1"/>
                </a:solidFill>
              </a:rPr>
              <a:t>how many minutes later</a:t>
            </a:r>
            <a:r>
              <a:rPr lang="en" sz="1100">
                <a:solidFill>
                  <a:schemeClr val="dk1"/>
                </a:solidFill>
              </a:rPr>
              <a:t> the model's prediction aligns with the actual glucose value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How early can we detecte event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950" y="1868600"/>
            <a:ext cx="4662975" cy="230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