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9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25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.xml.rels" ContentType="application/vnd.openxmlformats-package.relationships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1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5.xml" ContentType="application/vnd.openxmlformats-officedocument.theme+xml"/>
  <Override PartName="/ppt/theme/theme14.xml" ContentType="application/vnd.openxmlformats-officedocument.theme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theme1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5.xml.rels" ContentType="application/vnd.openxmlformats-package.relationships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84" r:id="rId13"/>
    <p:sldMasterId id="2147483686" r:id="rId14"/>
    <p:sldMasterId id="2147483688" r:id="rId15"/>
    <p:sldMasterId id="2147483690" r:id="rId16"/>
    <p:sldMasterId id="2147483692" r:id="rId17"/>
    <p:sldMasterId id="2147483694" r:id="rId18"/>
    <p:sldMasterId id="2147483696" r:id="rId19"/>
  </p:sldMasterIdLst>
  <p:sldIdLst>
    <p:sldId id="256" r:id="rId20"/>
    <p:sldId id="257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266" r:id="rId30"/>
    <p:sldId id="267" r:id="rId31"/>
    <p:sldId id="268" r:id="rId32"/>
    <p:sldId id="269" r:id="rId3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9.xml"/><Relationship Id="rId14" Type="http://schemas.openxmlformats.org/officeDocument/2006/relationships/slideMaster" Target="slideMasters/slideMaster20.xml"/><Relationship Id="rId15" Type="http://schemas.openxmlformats.org/officeDocument/2006/relationships/slideMaster" Target="slideMasters/slideMaster21.xml"/><Relationship Id="rId16" Type="http://schemas.openxmlformats.org/officeDocument/2006/relationships/slideMaster" Target="slideMasters/slideMaster22.xml"/><Relationship Id="rId17" Type="http://schemas.openxmlformats.org/officeDocument/2006/relationships/slideMaster" Target="slideMasters/slideMaster23.xml"/><Relationship Id="rId18" Type="http://schemas.openxmlformats.org/officeDocument/2006/relationships/slideMaster" Target="slideMasters/slideMaster24.xml"/><Relationship Id="rId19" Type="http://schemas.openxmlformats.org/officeDocument/2006/relationships/slideMaster" Target="slideMasters/slideMaster25.xml"/><Relationship Id="rId20" Type="http://schemas.openxmlformats.org/officeDocument/2006/relationships/slide" Target="slides/slide1.xml"/><Relationship Id="rId21" Type="http://schemas.openxmlformats.org/officeDocument/2006/relationships/slide" Target="slides/slide2.xml"/><Relationship Id="rId22" Type="http://schemas.openxmlformats.org/officeDocument/2006/relationships/slide" Target="slides/slide3.xml"/><Relationship Id="rId23" Type="http://schemas.openxmlformats.org/officeDocument/2006/relationships/slide" Target="slides/slide4.xml"/><Relationship Id="rId24" Type="http://schemas.openxmlformats.org/officeDocument/2006/relationships/slide" Target="slides/slide5.xml"/><Relationship Id="rId25" Type="http://schemas.openxmlformats.org/officeDocument/2006/relationships/slide" Target="slides/slide6.xml"/><Relationship Id="rId26" Type="http://schemas.openxmlformats.org/officeDocument/2006/relationships/slide" Target="slides/slide7.xml"/><Relationship Id="rId27" Type="http://schemas.openxmlformats.org/officeDocument/2006/relationships/slide" Target="slides/slide8.xml"/><Relationship Id="rId28" Type="http://schemas.openxmlformats.org/officeDocument/2006/relationships/slide" Target="slides/slide9.xml"/><Relationship Id="rId29" Type="http://schemas.openxmlformats.org/officeDocument/2006/relationships/slide" Target="slides/slide10.xml"/><Relationship Id="rId30" Type="http://schemas.openxmlformats.org/officeDocument/2006/relationships/slide" Target="slides/slide11.xml"/><Relationship Id="rId31" Type="http://schemas.openxmlformats.org/officeDocument/2006/relationships/slide" Target="slides/slide12.xml"/><Relationship Id="rId32" Type="http://schemas.openxmlformats.org/officeDocument/2006/relationships/slide" Target="slides/slide13.xml"/><Relationship Id="rId33" Type="http://schemas.openxmlformats.org/officeDocument/2006/relationships/slide" Target="slides/slide14.xml"/><Relationship Id="rId3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5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E130FB7-780B-483D-8A91-0FB4C454B46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FE4BF551-61C2-44B9-AD4D-116E29DF61D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6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ftr" idx="31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3" name="PlaceHolder 5"/>
          <p:cNvSpPr>
            <a:spLocks noGrp="1"/>
          </p:cNvSpPr>
          <p:nvPr>
            <p:ph type="sldNum" idx="32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F64A8F8C-0BFD-464B-9484-2B3D4B0640C9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6"/>
          <p:cNvSpPr>
            <a:spLocks noGrp="1"/>
          </p:cNvSpPr>
          <p:nvPr>
            <p:ph type="dt" idx="33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7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ftr" idx="34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sldNum" idx="35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40F6E153-E06E-4594-8EDB-4DE70CC12D54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dt" idx="36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Default 8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ftr" idx="37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sldNum" idx="38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D15EC32D-57AD-467C-ABCC-02455D039E8D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dt" idx="39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efault 9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ftr" idx="40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sldNum" idx="41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BF341DDA-BF86-497E-9F35-C253579A2391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dt" idx="42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efault 10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ftr" idx="43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sldNum" idx="44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61174962-E39B-415F-9760-AC7EC6CFB8E7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dt" idx="45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11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ftr" idx="46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sldNum" idx="47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675E871D-A48B-4A8F-B006-41B0D40EF484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dt" idx="48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12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ftr" idx="49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sldNum" idx="50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9E4E26A0-067D-4287-8B9D-A6DF9E7C5E9B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dt" idx="51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1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ftr" idx="64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sldNum" idx="65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558CFB5B-0632-42CA-AAAA-85A23D21ABBF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dt" idx="66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1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ftr" idx="58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sldNum" idx="59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3632DA8F-DEB8-4CAB-87BD-A90FCDDB3154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dt" idx="60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0FF40CE-7D6D-4D9E-98C6-B609C99B6E4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1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ftr" idx="67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sldNum" idx="68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B6381424-8C92-4520-9401-E3F44213CB19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dt" idx="69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1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ftr" idx="55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sldNum" idx="56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5DBF25E4-EFA6-4A12-875E-706A6A0C9C4E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dt" idx="57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Default 1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ftr" idx="70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sldNum" idx="71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1EA73260-4145-4D53-8D4B-AACE28D7B836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dt" idx="72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efault 1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ftr" idx="73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sldNum" idx="74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51031909-5DDA-49FE-9D1C-FF70F24A3B85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dt" idx="75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efault 1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ftr" idx="52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sldNum" idx="53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F3537912-AFF3-4037-8DF7-5853D464D0A9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dt" idx="54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Default 1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ftr" idx="61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sldNum" idx="62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67D1D77C-85E8-4C49-8CC9-4EDA94CE7E32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6" name="PlaceHolder 5"/>
          <p:cNvSpPr>
            <a:spLocks noGrp="1"/>
          </p:cNvSpPr>
          <p:nvPr>
            <p:ph type="dt" idx="63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77"/>
          </p:nvPr>
        </p:nvSpPr>
        <p:spPr/>
        <p:txBody>
          <a:bodyPr/>
          <a:p>
            <a:fld id="{9CE7B649-2E9B-4554-AE5A-8CBD50EEC4D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8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0"/>
          </p:nvPr>
        </p:nvSpPr>
        <p:spPr/>
        <p:txBody>
          <a:bodyPr/>
          <a:p>
            <a:fld id="{3D202D7B-A069-44BC-9EA1-E1E7B525473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8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3"/>
          </p:nvPr>
        </p:nvSpPr>
        <p:spPr/>
        <p:txBody>
          <a:bodyPr/>
          <a:p>
            <a:fld id="{2CA9AAE6-47DA-4F53-8448-E2DBA2D8EE6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8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6"/>
          </p:nvPr>
        </p:nvSpPr>
        <p:spPr/>
        <p:txBody>
          <a:bodyPr/>
          <a:p>
            <a:fld id="{F8B69365-0E4F-4E57-BBED-9E8927F0C8D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8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65892511-5F66-4159-AB78-451A4936118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9"/>
          </p:nvPr>
        </p:nvSpPr>
        <p:spPr/>
        <p:txBody>
          <a:bodyPr/>
          <a:p>
            <a:fld id="{B79E4A4E-810B-44D1-81C3-7E68A6A5774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9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2"/>
          </p:nvPr>
        </p:nvSpPr>
        <p:spPr/>
        <p:txBody>
          <a:bodyPr/>
          <a:p>
            <a:fld id="{79524B1D-5222-41BF-986B-5D7F076EF00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9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5"/>
          </p:nvPr>
        </p:nvSpPr>
        <p:spPr/>
        <p:txBody>
          <a:bodyPr/>
          <a:p>
            <a:fld id="{22534D90-5F5F-4742-ACDD-E5637193828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AD0F8504-BF13-4FC2-9CF1-38F4133C596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3D8A81BC-CAD9-4FCF-BB13-8AAC7A11D78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1FB54F74-057C-4EC7-B845-79BC7DE31A1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3ED21BC0-F77E-4F7D-BB6A-5995604BFB3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D8B3AE78-CA88-49C2-BEE9-6C9F6D73535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4FAC9224-BCDA-45C5-AB07-6D72DE06E95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25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26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27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28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29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30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31.xml"/>
</Relationships>
</file>

<file path=ppt/slideMasters/_rels/slideMaster25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slideLayout" Target="../slideLayouts/slideLayout3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DEE1D8D1-21CA-48DD-876B-B8FCFBFC6C14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2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ftr" idx="28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sldNum" idx="29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C690B618-56E9-4131-8963-B76D6D889C7C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dt" idx="30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ftr" idx="76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ldNum" idx="77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D1892C43-B823-4ADD-8C1E-12F7A33C6C97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dt" idx="78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0F82C273-60C8-4565-A54B-3B9A978362EF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ftr" idx="79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sldNum" idx="80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30666C73-C7D0-4160-822C-4F5D9740BA8A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 type="dt" idx="81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2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ftr" idx="82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sldNum" idx="83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0B488FC0-ED1A-4577-A095-0C210B0976A2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dt" idx="84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2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ftr" idx="85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sldNum" idx="86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56C8D312-4BCB-45ED-9DC7-088D9BA85806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dt" idx="87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2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ftr" idx="88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sldNum" idx="89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93D8E0C7-8E50-4BB7-A2B4-D5574FDFB18F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dt" idx="90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2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ftr" idx="91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sldNum" idx="92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D306AFB6-72DE-4C3A-984F-A5A4218BC783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dt" idx="93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2"/>
  </p:sldLayoutIdLst>
</p:sldMaster>
</file>

<file path=ppt/slideMasters/slideMaster2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ftr" idx="94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sldNum" idx="95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21FE26B6-7853-4E56-A07D-FB9037DE3BCA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dt" idx="96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ldNum" idx="8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92CD7AEB-18A5-4C3C-88FD-28E456A7B5B1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9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ftr" idx="10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sldNum" idx="11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90D2C2A5-523F-4A7B-B9DD-8B24D02CB765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5"/>
          <p:cNvSpPr>
            <a:spLocks noGrp="1"/>
          </p:cNvSpPr>
          <p:nvPr>
            <p:ph type="dt" idx="12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ftr" idx="13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sldNum" idx="14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B5DA3BD4-B87B-4E76-8383-3281AD22DE9B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dt" idx="15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435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ftr" idx="16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5"/>
          <p:cNvSpPr>
            <a:spLocks noGrp="1"/>
          </p:cNvSpPr>
          <p:nvPr>
            <p:ph type="sldNum" idx="17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E83E6655-E6CC-444E-AE2E-EB40A2938B48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6"/>
          <p:cNvSpPr>
            <a:spLocks noGrp="1"/>
          </p:cNvSpPr>
          <p:nvPr>
            <p:ph type="dt" idx="18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ftr" idx="19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sldNum" idx="20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2B1E31CB-7CEE-4AEE-884B-1118BA84E53B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dt" idx="21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ftr" idx="22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sldNum" idx="23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B991A82C-AFD8-4274-B47F-DCA7DFBC35B3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dt" idx="24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ftr" idx="25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ldNum" idx="26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611E1EB6-DCBE-48E7-9441-5C913BD09B7A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dt" idx="27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720" y="885960"/>
            <a:ext cx="12191040" cy="4645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1" lang="en-US" sz="3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Continual Learning with Pre-Trained Models: A Survey </a:t>
            </a:r>
            <a:br>
              <a:rPr sz="3600"/>
            </a:br>
            <a:br>
              <a:rPr sz="3600"/>
            </a:br>
            <a:br>
              <a:rPr sz="3600"/>
            </a:br>
            <a:r>
              <a:rPr b="1" lang="en-US" sz="21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Da-Wei Zhou, Hai-Long Sun, Jingyi Ning, Han-Jia Ye, and De-Chuan Zhan</a:t>
            </a:r>
            <a:br>
              <a:rPr sz="2100"/>
            </a:br>
            <a:br>
              <a:rPr sz="2100"/>
            </a:br>
            <a:r>
              <a:rPr b="0" i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National Key Laboratory for Novel Software Technology, Nanjing University</a:t>
            </a:r>
            <a:br>
              <a:rPr sz="3600"/>
            </a:br>
            <a:r>
              <a:rPr b="0" i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School of Artificial Intelligence, Nanjing University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120" cy="132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Prompt-Based Methods - Key Approaches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0" y="1324440"/>
            <a:ext cx="12192120" cy="553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16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CODA-Prompt - Soft Combination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Innovation</a:t>
            </a: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: Instead of hard selection, use attention weights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Process</a:t>
            </a: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: Create weighted combination of multiple prompts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Formula</a:t>
            </a: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: Final_Prompt = Σ(attention_weight_i × Prompt_i)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0">
              <a:lnSpc>
                <a:spcPct val="100000"/>
              </a:lnSpc>
              <a:spcBef>
                <a:spcPts val="850"/>
              </a:spcBef>
              <a:buNone/>
            </a:pP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DAP - Dynamic Generation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Most Advanced</a:t>
            </a: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: Generate new prompts for each input using neural networks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Training</a:t>
            </a: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: train the network that creates the prompt rather than the prompts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120" cy="132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0" lang="en-US" sz="42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Representation-Based Methods - Detailed Look</a:t>
            </a:r>
            <a:endParaRPr b="0" lang="en-US" sz="4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/>
          </p:nvPr>
        </p:nvSpPr>
        <p:spPr>
          <a:xfrm>
            <a:off x="0" y="1324440"/>
            <a:ext cx="12192120" cy="553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r>
              <a:rPr b="0" lang="en-US" sz="28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Simple CIL: Basic nearest-centroid classifier, surprisingly good</a:t>
            </a:r>
            <a:endParaRPr b="0" lang="en-US" sz="2800" strike="noStrike" u="none">
              <a:solidFill>
                <a:srgbClr val="ffffff"/>
              </a:solidFill>
              <a:effectLst/>
              <a:highlight>
                <a:srgbClr val="333333"/>
              </a:highlight>
              <a:uFillTx/>
              <a:latin typeface="FreeMono"/>
            </a:endParaRPr>
          </a:p>
          <a:p>
            <a:pPr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r>
              <a:rPr b="0" lang="en-US" sz="1800" strike="noStrike" u="none">
                <a:solidFill>
                  <a:srgbClr val="ffffff"/>
                </a:solidFill>
                <a:effectLst/>
                <a:highlight>
                  <a:srgbClr val="333333"/>
                </a:highlight>
                <a:uFillTx/>
                <a:latin typeface="FreeMono"/>
              </a:rPr>
              <a:t>def SimpleCIL(task_data):</a:t>
            </a:r>
            <a:endParaRPr b="0" lang="en-US" sz="1800" strike="noStrike" u="none">
              <a:solidFill>
                <a:srgbClr val="ffffff"/>
              </a:solidFill>
              <a:effectLst/>
              <a:highlight>
                <a:srgbClr val="333333"/>
              </a:highlight>
              <a:uFillTx/>
              <a:latin typeface="FreeMono"/>
            </a:endParaRPr>
          </a:p>
          <a:p>
            <a:pPr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r>
              <a:rPr b="0" lang="en-US" sz="1800" strike="noStrike" u="none">
                <a:solidFill>
                  <a:srgbClr val="ffffff"/>
                </a:solidFill>
                <a:effectLst/>
                <a:highlight>
                  <a:srgbClr val="333333"/>
                </a:highlight>
                <a:uFillTx/>
                <a:latin typeface="FreeMono"/>
              </a:rPr>
              <a:t>    frozen_features = pretrained_vit(task_data)</a:t>
            </a:r>
            <a:endParaRPr b="0" lang="en-US" sz="1800" strike="noStrike" u="none">
              <a:solidFill>
                <a:srgbClr val="ffffff"/>
              </a:solidFill>
              <a:effectLst/>
              <a:highlight>
                <a:srgbClr val="333333"/>
              </a:highlight>
              <a:uFillTx/>
              <a:latin typeface="FreeMono"/>
            </a:endParaRPr>
          </a:p>
          <a:p>
            <a:pPr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r>
              <a:rPr b="0" lang="en-US" sz="1800" strike="noStrike" u="none">
                <a:solidFill>
                  <a:srgbClr val="ffffff"/>
                </a:solidFill>
                <a:effectLst/>
                <a:highlight>
                  <a:srgbClr val="333333"/>
                </a:highlight>
                <a:uFillTx/>
                <a:latin typeface="FreeMono"/>
              </a:rPr>
              <a:t>    for each_class:</a:t>
            </a:r>
            <a:endParaRPr b="0" lang="en-US" sz="1800" strike="noStrike" u="none">
              <a:solidFill>
                <a:srgbClr val="ffffff"/>
              </a:solidFill>
              <a:effectLst/>
              <a:highlight>
                <a:srgbClr val="333333"/>
              </a:highlight>
              <a:uFillTx/>
              <a:latin typeface="FreeMono"/>
            </a:endParaRPr>
          </a:p>
          <a:p>
            <a:pPr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r>
              <a:rPr b="0" lang="en-US" sz="1800" strike="noStrike" u="none">
                <a:solidFill>
                  <a:srgbClr val="ffffff"/>
                </a:solidFill>
                <a:effectLst/>
                <a:highlight>
                  <a:srgbClr val="333333"/>
                </a:highlight>
                <a:uFillTx/>
                <a:latin typeface="FreeMono"/>
              </a:rPr>
              <a:t>        prototype = average(frozen_features[class])</a:t>
            </a:r>
            <a:endParaRPr b="0" lang="en-US" sz="1800" strike="noStrike" u="none">
              <a:solidFill>
                <a:srgbClr val="ffffff"/>
              </a:solidFill>
              <a:effectLst/>
              <a:highlight>
                <a:srgbClr val="333333"/>
              </a:highlight>
              <a:uFillTx/>
              <a:latin typeface="FreeMono"/>
            </a:endParaRPr>
          </a:p>
          <a:p>
            <a:pPr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r>
              <a:rPr b="0" lang="en-US" sz="1800" strike="noStrike" u="none">
                <a:solidFill>
                  <a:srgbClr val="ffffff"/>
                </a:solidFill>
                <a:effectLst/>
                <a:highlight>
                  <a:srgbClr val="333333"/>
                </a:highlight>
                <a:uFillTx/>
                <a:latin typeface="FreeMono"/>
              </a:rPr>
              <a:t>        classifier_weight[class] = prototype</a:t>
            </a:r>
            <a:endParaRPr b="0" lang="en-US" sz="1800" strike="noStrike" u="none">
              <a:solidFill>
                <a:srgbClr val="ffffff"/>
              </a:solidFill>
              <a:effectLst/>
              <a:highlight>
                <a:srgbClr val="333333"/>
              </a:highlight>
              <a:uFillTx/>
              <a:latin typeface="FreeMono"/>
            </a:endParaRPr>
          </a:p>
          <a:p>
            <a:pPr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endParaRPr b="0" lang="en-US" sz="1800" strike="noStrike" u="none">
              <a:solidFill>
                <a:srgbClr val="ffffff"/>
              </a:solidFill>
              <a:effectLst/>
              <a:highlight>
                <a:srgbClr val="333333"/>
              </a:highlight>
              <a:uFillTx/>
              <a:latin typeface="FreeMono"/>
            </a:endParaRPr>
          </a:p>
          <a:p>
            <a:pPr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r>
              <a:rPr b="0" lang="en-US" sz="1800" strike="noStrike" u="none">
                <a:solidFill>
                  <a:srgbClr val="ffffff"/>
                </a:solidFill>
                <a:effectLst/>
                <a:highlight>
                  <a:srgbClr val="333333"/>
                </a:highlight>
                <a:uFillTx/>
                <a:latin typeface="FreeMono"/>
              </a:rPr>
              <a:t>def classify(test_image):</a:t>
            </a:r>
            <a:endParaRPr b="0" lang="en-US" sz="1800" strike="noStrike" u="none">
              <a:solidFill>
                <a:srgbClr val="ffffff"/>
              </a:solidFill>
              <a:effectLst/>
              <a:highlight>
                <a:srgbClr val="333333"/>
              </a:highlight>
              <a:uFillTx/>
              <a:latin typeface="FreeMono"/>
            </a:endParaRPr>
          </a:p>
          <a:p>
            <a:pPr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r>
              <a:rPr b="0" lang="en-US" sz="1800" strike="noStrike" u="none">
                <a:solidFill>
                  <a:srgbClr val="ffffff"/>
                </a:solidFill>
                <a:effectLst/>
                <a:highlight>
                  <a:srgbClr val="333333"/>
                </a:highlight>
                <a:uFillTx/>
                <a:latin typeface="FreeMono"/>
              </a:rPr>
              <a:t>    test_feature = pretrained_vit(test_image)</a:t>
            </a:r>
            <a:endParaRPr b="0" lang="en-US" sz="1800" strike="noStrike" u="none">
              <a:solidFill>
                <a:srgbClr val="ffffff"/>
              </a:solidFill>
              <a:effectLst/>
              <a:highlight>
                <a:srgbClr val="333333"/>
              </a:highlight>
              <a:uFillTx/>
              <a:latin typeface="FreeMono"/>
            </a:endParaRPr>
          </a:p>
          <a:p>
            <a:pPr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r>
              <a:rPr b="0" lang="en-US" sz="1800" strike="noStrike" u="none">
                <a:solidFill>
                  <a:srgbClr val="ffffff"/>
                </a:solidFill>
                <a:effectLst/>
                <a:highlight>
                  <a:srgbClr val="333333"/>
                </a:highlight>
                <a:uFillTx/>
                <a:latin typeface="FreeMono"/>
              </a:rPr>
              <a:t>    return cosine_similarity(test_feature, all_prototypes)</a:t>
            </a:r>
            <a:endParaRPr b="0" lang="en-US" sz="1800" strike="noStrike" u="none">
              <a:solidFill>
                <a:srgbClr val="ffffff"/>
              </a:solidFill>
              <a:effectLst/>
              <a:highlight>
                <a:srgbClr val="333333"/>
              </a:highlight>
              <a:uFillTx/>
              <a:latin typeface="FreeMon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120" cy="132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0" lang="en-US" sz="42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Representation-Based Methods - Detailed Look</a:t>
            </a:r>
            <a:endParaRPr b="0" lang="en-US" sz="4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/>
          </p:nvPr>
        </p:nvSpPr>
        <p:spPr>
          <a:xfrm>
            <a:off x="0" y="1324440"/>
            <a:ext cx="12192120" cy="553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16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ADAM (Adaptive aggregation of PTMs) - Best of Both Worlds: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0">
              <a:lnSpc>
                <a:spcPct val="100000"/>
              </a:lnSpc>
              <a:spcBef>
                <a:spcPts val="1134"/>
              </a:spcBef>
              <a:buNone/>
            </a:pPr>
            <a:r>
              <a:rPr b="0" lang="en-US" sz="2100" strike="noStrike" u="none">
                <a:solidFill>
                  <a:srgbClr val="ffffff"/>
                </a:solidFill>
                <a:effectLst/>
                <a:highlight>
                  <a:srgbClr val="111111"/>
                </a:highlight>
                <a:uFillTx/>
                <a:latin typeface="Nimbus Mono PS"/>
              </a:rPr>
              <a:t>Features = [Frozen_PTM_Features + Fine-tuned_PTM_Features]</a:t>
            </a:r>
            <a:endParaRPr b="0" lang="en-US" sz="2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0">
              <a:lnSpc>
                <a:spcPct val="100000"/>
              </a:lnSpc>
              <a:spcBef>
                <a:spcPts val="1134"/>
              </a:spcBef>
              <a:buNone/>
            </a:pPr>
            <a:r>
              <a:rPr b="0" lang="en-US" sz="2100" strike="noStrike" u="none">
                <a:solidFill>
                  <a:srgbClr val="ffffff"/>
                </a:solidFill>
                <a:effectLst/>
                <a:highlight>
                  <a:srgbClr val="111111"/>
                </a:highlight>
                <a:uFillTx/>
                <a:latin typeface="Nimbus Mono PS"/>
              </a:rPr>
              <a:t>Prototype = Average(concatenated_features)</a:t>
            </a:r>
            <a:endParaRPr b="0" lang="en-US" sz="2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</a:pPr>
            <a:endParaRPr b="0" lang="en-US" sz="2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</a:pPr>
            <a:endParaRPr b="0" lang="en-US" sz="2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</a:pPr>
            <a:endParaRPr b="0" lang="en-US" sz="2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RanPAC (Random Proj. and PTM for CL) - Statistical Enhancement: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Problem</a:t>
            </a:r>
            <a:r>
              <a:rPr b="0" lang="en-US" sz="2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: Class prototypes can be correlated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Solution</a:t>
            </a:r>
            <a:r>
              <a:rPr b="0" lang="en-US" sz="2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: Random projection + online LDA for better separability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0">
              <a:lnSpc>
                <a:spcPct val="100000"/>
              </a:lnSpc>
              <a:spcBef>
                <a:spcPts val="1417"/>
              </a:spcBef>
              <a:buNone/>
            </a:pPr>
            <a:endParaRPr b="0" lang="en-US" sz="2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120" cy="132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0" lang="en-US" sz="40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Datasets and Experiment Design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/>
          </p:nvPr>
        </p:nvSpPr>
        <p:spPr>
          <a:xfrm>
            <a:off x="0" y="1324440"/>
            <a:ext cx="12192120" cy="553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marL="216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The paper uses datasets with large domain shifts from ImageNet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ViT-B/16-IN21K for all methods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Metrics: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A_B (Last Accuracy): Final performance after all tasks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Ā (Average Accuracy): Mean across all learning stages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Both Important: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864000" indent="0">
              <a:lnSpc>
                <a:spcPct val="100000"/>
              </a:lnSpc>
              <a:spcBef>
                <a:spcPts val="567"/>
              </a:spcBef>
              <a:buNone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- A_B shows final capability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864000" indent="0">
              <a:lnSpc>
                <a:spcPct val="100000"/>
              </a:lnSpc>
              <a:spcBef>
                <a:spcPts val="567"/>
              </a:spcBef>
              <a:buNone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- Ā shows learning stability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71" name="" descr=""/>
          <p:cNvPicPr/>
          <p:nvPr/>
        </p:nvPicPr>
        <p:blipFill>
          <a:blip r:embed="rId1"/>
          <a:stretch/>
        </p:blipFill>
        <p:spPr>
          <a:xfrm>
            <a:off x="3421440" y="1959480"/>
            <a:ext cx="5641560" cy="19065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120" cy="132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0" lang="en-US" sz="40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Results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/>
          </p:nvPr>
        </p:nvSpPr>
        <p:spPr>
          <a:xfrm>
            <a:off x="0" y="1324440"/>
            <a:ext cx="12192120" cy="553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74" name="" descr=""/>
          <p:cNvPicPr/>
          <p:nvPr/>
        </p:nvPicPr>
        <p:blipFill>
          <a:blip r:embed="rId1"/>
          <a:stretch/>
        </p:blipFill>
        <p:spPr>
          <a:xfrm>
            <a:off x="51480" y="2234880"/>
            <a:ext cx="11730600" cy="32925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Overview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What is continual learning?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Traditional vs. PTM-based Continual Learning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Three Categories of PTM-based CL Methods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Datasets, benchmarks, and experiments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Results 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What is Continual Learning?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0" y="1324440"/>
            <a:ext cx="12192120" cy="553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Real-world AI systems face streaming data that evolves over time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Need to learn new tasks while retaining knowledge from previous tasks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Catastrophic Forgetting: Learning new tasks erases old knowledge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Learn Task 1 → Learn Task 2 → Learn Task 3 → ...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Remember all previous tasks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✅ Perform well on new tasks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❌ Without access to old training data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32000"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120" cy="132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Traditional vs. PTM-based Continual Learning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0" y="1324440"/>
            <a:ext cx="12192120" cy="553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Traditional continual learning: </a:t>
            </a:r>
            <a:r>
              <a:rPr b="0" i="1" lang="en-US" sz="2800" strike="noStrike" u="none">
                <a:solidFill>
                  <a:srgbClr val="000000"/>
                </a:solidFill>
                <a:effectLst/>
                <a:highlight>
                  <a:srgbClr val="e8f2a1"/>
                </a:highlight>
                <a:uFillTx/>
                <a:latin typeface="Cantarell Light"/>
              </a:rPr>
              <a:t>Random Initialization → Train on Task 1 → Train on Task 2 → ...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Starts from scratch with randomly initialized weights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Must learn both how to extract features AND how to classify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PTM-based Continual Learning: </a:t>
            </a:r>
            <a:r>
              <a:rPr b="0" i="1" lang="en-US" sz="2800" strike="noStrike" u="none">
                <a:solidFill>
                  <a:srgbClr val="000000"/>
                </a:solidFill>
                <a:effectLst/>
                <a:highlight>
                  <a:srgbClr val="e8f2a1"/>
                </a:highlight>
                <a:uFillTx/>
                <a:latin typeface="Cantarell Light"/>
              </a:rPr>
              <a:t>Pre-trained Model → Adapt to Task 1 → Adapt to Task 2 → ...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Starts with rich representations from large-scale pre-training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Focus on adapting existing knowledge rather than learning from scratch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32000"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120" cy="132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Why PTMs are Game-Changers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0" y="1324440"/>
            <a:ext cx="12192120" cy="553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Built-in generalizability</a:t>
            </a:r>
            <a:r>
              <a:rPr b="0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: Already know good visual representations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Efficiency</a:t>
            </a:r>
            <a:r>
              <a:rPr b="0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: Lightweight adaptation vs. full retraining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Performance</a:t>
            </a:r>
            <a:r>
              <a:rPr b="0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: Better starting point leads to better final results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This study uses ViTs as the PTMs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Pre-training: ImageNet21K (14M+ images, 21K classes)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Architecture: Image patches → Transformer blocks → Features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Model Decomposition: f(x) = W^T φ(x)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X: image patches along with classification tokens (CLS)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φ : embedding function (ViT backbone)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0">
              <a:lnSpc>
                <a:spcPct val="100000"/>
              </a:lnSpc>
              <a:spcBef>
                <a:spcPts val="1134"/>
              </a:spcBef>
              <a:buNone/>
            </a:pP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120" cy="132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Three Categories of PTM-based CL Methods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0" y="1324440"/>
            <a:ext cx="12192120" cy="553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Font typeface="Wingdings" charset="2"/>
              <a:buAutoNum type="arabicPeriod"/>
            </a:pPr>
            <a:r>
              <a:rPr b="0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Prompt-based methods: like giving context notes to an expert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Idea</a:t>
            </a: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: Add learnable "prompts" to guide frozen PTM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Key</a:t>
            </a: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Methods</a:t>
            </a: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: L2P, DualPrompt, CODA-Prompt, DAP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Font typeface="OpenSymbol"/>
              <a:buAutoNum type="arabicPeriod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Representation-based methods: like trusting the expert's existing knowledge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Idea</a:t>
            </a: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: Use PTM features directly with simple classifiers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Key Methods</a:t>
            </a: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: SimpleCIL, ADAM, RanPAC, EASE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Font typeface="OpenSymbol"/>
              <a:buAutoNum type="arabicPeriod"/>
            </a:pPr>
            <a:r>
              <a:rPr b="0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Model Mixture-Based Methods: like a committee of experts voting together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Idea</a:t>
            </a: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: Create multiple models and combine their decisions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Key Methods</a:t>
            </a: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: ESN, HiDe prompt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120" cy="132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Prompt-Based Methods - Core Concepts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0" y="1324440"/>
            <a:ext cx="12192120" cy="553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16000"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r>
              <a:rPr b="0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Normal ViT Input: </a:t>
            </a: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e8f2a1"/>
                </a:highlight>
                <a:uFillTx/>
                <a:latin typeface="Arial"/>
              </a:rPr>
              <a:t>[</a:t>
            </a: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a6"/>
                </a:highlight>
                <a:uFillTx/>
                <a:latin typeface="Arial"/>
              </a:rPr>
              <a:t>CLS] [IMG1] [IMG2] [IMG3] ... [IMG196]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r>
              <a:rPr b="0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With Prompts:    </a:t>
            </a: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ea7500"/>
                </a:highlight>
                <a:uFillTx/>
                <a:latin typeface="Arial"/>
              </a:rPr>
              <a:t> [P1] [P2] [P3]</a:t>
            </a:r>
            <a:r>
              <a:rPr b="0" lang="en-US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a6"/>
                </a:highlight>
                <a:uFillTx/>
                <a:latin typeface="Arial"/>
              </a:rPr>
              <a:t>[CLS] [IMG1] [IMG2] ... [IMG196]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Prompts are like “tunable instructions”, small parameters to guide the frozen network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The Catastrophic Forgetting Problem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Single Prompt Approach: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108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Task 1: Update prompts for </a:t>
            </a:r>
            <a:r>
              <a:rPr b="1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cats/dogs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108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Task 2: Update same prompts for </a:t>
            </a:r>
            <a:r>
              <a:rPr b="1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cars</a:t>
            </a: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 → Forgets </a:t>
            </a:r>
            <a:r>
              <a:rPr b="1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cats/dogs</a:t>
            </a: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!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108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Task 3: Update same prompts for </a:t>
            </a:r>
            <a:r>
              <a:rPr b="1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flowers</a:t>
            </a: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 → Forgets </a:t>
            </a:r>
            <a:r>
              <a:rPr b="1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everything</a:t>
            </a: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!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120" cy="132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Prompt-Based Methods - Core Concepts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/>
          </p:nvPr>
        </p:nvSpPr>
        <p:spPr>
          <a:xfrm>
            <a:off x="0" y="1324440"/>
            <a:ext cx="12192120" cy="553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16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The Catastrophic Forgetting Problem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Single Prompt Approach: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108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Task 1: Update prompts for </a:t>
            </a:r>
            <a:r>
              <a:rPr b="1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cats/dogs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108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Task 2: Update same prompts for </a:t>
            </a:r>
            <a:r>
              <a:rPr b="1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cars</a:t>
            </a: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 → Forgets </a:t>
            </a:r>
            <a:r>
              <a:rPr b="1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cats/dogs</a:t>
            </a: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!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108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Task 3: Update same prompts for </a:t>
            </a:r>
            <a:r>
              <a:rPr b="1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flowers</a:t>
            </a: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 → Forgets </a:t>
            </a:r>
            <a:r>
              <a:rPr b="1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everything</a:t>
            </a: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!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</a:pP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Solution: Prompt Pool Strategy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Create multiple prompts: P = {P₁, P₂, ..., P_M}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Learn to select</a:t>
            </a: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: Which prompt(s) to use for each task?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Key challenge</a:t>
            </a: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: Prompt selection becomes the bottleneck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120" cy="132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Prompt-Based Methods - Key Approaches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0" y="1324440"/>
            <a:ext cx="12192120" cy="553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16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L2P (Learning to Prompt) - Foundation Method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Prompt Pool</a:t>
            </a: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: {(key₁, prompt₁), (key₂, prompt₂), ..., (keyₘ, promptₘ)}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Selection</a:t>
            </a: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: Find keys most similar to input features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Process</a:t>
            </a: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: Extract features → Match with keys → Use corresponding prompts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Training</a:t>
            </a: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: EM algorithm - select prompts, then update them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DualPrompt - Shared vs. Specialized Knowledge</a:t>
            </a:r>
            <a:endParaRPr b="1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General Prompts</a:t>
            </a: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: Shared across all tasks (common visual patterns)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Expert Prompts</a:t>
            </a: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: Task-specific knowledge (one per task)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Insight</a:t>
            </a:r>
            <a:r>
              <a:rPr b="0" lang="en-US" sz="2200" strike="noStrike" u="none">
                <a:solidFill>
                  <a:srgbClr val="000000"/>
                </a:solidFill>
                <a:effectLst/>
                <a:highlight>
                  <a:srgbClr val="ffffff"/>
                </a:highlight>
                <a:uFillTx/>
                <a:latin typeface="Arial"/>
              </a:rPr>
              <a:t>: Some knowledge should be shared, some specialized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648000"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2737</TotalTime>
  <Application>LibreOffice/25.2.5.2$Linux_X86_64 LibreOffice_project/fb4792146257752f54eab576deb869869b108571</Application>
  <AppVersion>15.0000</AppVersion>
  <Words>644</Words>
  <Paragraphs>78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2023-08-02T02:32:03Z</dcterms:created>
  <dc:creator>Reza Rahimi Azghan</dc:creator>
  <dc:description/>
  <dc:language>en-US</dc:language>
  <cp:lastModifiedBy/>
  <dcterms:modified xsi:type="dcterms:W3CDTF">2025-08-13T12:05:16Z</dcterms:modified>
  <cp:revision>341</cp:revision>
  <dc:subject/>
  <dc:title>An Introduction to Propensity Score Methods  for Reducing the Effects of Confounding  in Observational Studies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12</vt:i4>
  </property>
</Properties>
</file>