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1" r:id="rId7"/>
    <p:sldId id="270" r:id="rId8"/>
    <p:sldId id="271" r:id="rId9"/>
    <p:sldId id="273" r:id="rId10"/>
    <p:sldId id="272" r:id="rId11"/>
    <p:sldId id="274" r:id="rId12"/>
    <p:sldId id="275" r:id="rId13"/>
    <p:sldId id="276" r:id="rId14"/>
    <p:sldId id="262" r:id="rId15"/>
    <p:sldId id="278" r:id="rId16"/>
    <p:sldId id="277" r:id="rId17"/>
    <p:sldId id="263" r:id="rId18"/>
    <p:sldId id="265" r:id="rId19"/>
    <p:sldId id="266" r:id="rId20"/>
    <p:sldId id="264" r:id="rId21"/>
    <p:sldId id="268" r:id="rId22"/>
    <p:sldId id="281" r:id="rId23"/>
    <p:sldId id="267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09"/>
    <p:restoredTop sz="96245"/>
  </p:normalViewPr>
  <p:slideViewPr>
    <p:cSldViewPr snapToGrid="0">
      <p:cViewPr>
        <p:scale>
          <a:sx n="116" d="100"/>
          <a:sy n="116" d="100"/>
        </p:scale>
        <p:origin x="85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4A3B1-D416-9010-95C3-EA44EBCD2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1AD4AE-B6E0-ED07-F134-1D225B961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9231E-4059-040D-56B7-58BC2E5BE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EB7E-5EEF-F446-91C4-C9BACE959349}" type="datetimeFigureOut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DA07D-49B0-12BE-74EF-8E7C4E9DD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CCF29-535B-6D2E-1859-516A6CD64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F0C1-4AD5-9E4D-98BC-4570FBB05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75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5253D-DF8B-790D-B3C8-A6ACFF9C8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D71EEF-116B-54B5-86E3-F88419E67B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52D9A-95BE-4A1C-8042-CE388E958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EB7E-5EEF-F446-91C4-C9BACE959349}" type="datetimeFigureOut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5D27D-F9A1-D2DB-289E-30FF81229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AA018-951A-FFA3-388B-DDE9DEE17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F0C1-4AD5-9E4D-98BC-4570FBB05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23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ED0FC7-8225-87BB-0609-1503D43E4D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AF0BD8-7B2B-87DA-10C7-D6C77EFE3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F32BE-4A74-D7EF-91AF-AACF8B9DE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EB7E-5EEF-F446-91C4-C9BACE959349}" type="datetimeFigureOut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594AA-9D8B-BAA1-9698-6C5B4DAF5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9FF61-F904-52FF-B368-2BC84BF21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F0C1-4AD5-9E4D-98BC-4570FBB05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12925-C409-9BD2-5388-11348ED00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047A0-BEBC-90E6-C2FC-959826B9D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DB742-FAEA-3D65-B796-2EA5DFEA5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EB7E-5EEF-F446-91C4-C9BACE959349}" type="datetimeFigureOut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9C4F1-5A64-84DD-6DB0-74EEBCEBB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8B8D2-F3D1-4C0D-0289-D9057EABB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F0C1-4AD5-9E4D-98BC-4570FBB05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9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626AB-2F77-1594-FF14-AB6803DE8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65EC7D-DFBA-55DE-92EA-1EAF1A832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1C311-38DD-32CE-DEBA-F0F9D8CD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EB7E-5EEF-F446-91C4-C9BACE959349}" type="datetimeFigureOut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AEA75-5DD9-9ADD-02D6-41EDDA0AC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64E23-0C2F-FD77-75EE-0B6F8118E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F0C1-4AD5-9E4D-98BC-4570FBB05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75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583F4-0361-4FDC-3CB8-B60169402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27827-B1CC-50D7-0229-18FC976A1E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6B4FEC-0C1F-1841-4011-CA63AB64F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CCA4EC-403B-2C4C-48A8-7665B1572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EB7E-5EEF-F446-91C4-C9BACE959349}" type="datetimeFigureOut">
              <a:rPr lang="en-US" smtClean="0"/>
              <a:t>8/26/25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97C7F-973E-585F-9A0C-B972F4FCC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DA9C4-533E-377F-C829-262BF1FA3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F0C1-4AD5-9E4D-98BC-4570FBB05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18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F870C-91DE-D31E-B50D-4134A696E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A234F-C34F-00D5-C2FE-FECEE1ED0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21D76B-13E8-3437-BE88-0B1400042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2F83F-BD33-FCB9-F012-493654582F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E724A9-EF03-CF1B-1B33-7A0B731066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9E1F23-2210-66E4-F565-7A24ADA10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EB7E-5EEF-F446-91C4-C9BACE959349}" type="datetimeFigureOut">
              <a:rPr lang="en-US" smtClean="0"/>
              <a:t>8/26/25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7F7956-86D5-5DA2-7562-FE068AE37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F4A21C-D5C3-9B46-567C-BE0A1A069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F0C1-4AD5-9E4D-98BC-4570FBB05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18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B1476-23A2-43F6-94BB-4C03F1EFB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E9B4E7-D353-667A-03E3-66A22E436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EB7E-5EEF-F446-91C4-C9BACE959349}" type="datetimeFigureOut">
              <a:rPr lang="en-US" smtClean="0"/>
              <a:t>8/26/25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21D89B-EE9B-2C47-B262-83E57C20A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7F9D2-A299-F96A-8BE9-E81FCCB0B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F0C1-4AD5-9E4D-98BC-4570FBB05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1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D362C3-36CA-1FC9-5999-CD8820AF8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EB7E-5EEF-F446-91C4-C9BACE959349}" type="datetimeFigureOut">
              <a:rPr lang="en-US" smtClean="0"/>
              <a:t>8/26/25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540A54-20DC-CE13-9502-D6D2CBAA7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30892-26AB-7753-6A6A-330B76C35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F0C1-4AD5-9E4D-98BC-4570FBB05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1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E3625-6755-28DC-9C85-43A3E7E67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09166-A40E-E118-1E30-5B8A7C4E4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54430A-8BC8-CA72-5F9C-975BE30BC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4FB04E-2EC7-D95E-2AB5-1D3B685EE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EB7E-5EEF-F446-91C4-C9BACE959349}" type="datetimeFigureOut">
              <a:rPr lang="en-US" smtClean="0"/>
              <a:t>8/26/25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A21651-C57A-B735-881C-E318EC634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E4857-AEDB-12C2-47EE-92CE90314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F0C1-4AD5-9E4D-98BC-4570FBB05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2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50DE8-3E40-1E0D-C64C-B7D9A57B5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BEC779-7212-5ED0-1EB3-501682EB21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9F650F-3581-9728-EAE7-509835C2D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8AA1F-5612-132D-38E7-957EED207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EB7E-5EEF-F446-91C4-C9BACE959349}" type="datetimeFigureOut">
              <a:rPr lang="en-US" smtClean="0"/>
              <a:t>8/26/25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954124-CA38-A485-E57A-75ADC821E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047AA-C880-E50F-A071-D46120FA4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F0C1-4AD5-9E4D-98BC-4570FBB05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25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E5E598-05FB-0A52-C414-893A3469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902CA-82BA-3632-52A2-1E9A32AD5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04E7E-3664-5D01-C26D-50BAC2C2B9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CDEB7E-5EEF-F446-91C4-C9BACE959349}" type="datetimeFigureOut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FC020-199C-7F16-B15E-C1BB32CCF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98109-FF90-031D-3DD4-C3AB64734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5AF0C1-4AD5-9E4D-98BC-4570FBB05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1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96DD2-E44C-00A9-A495-22999D344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﻿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A decoder-only foundation model for time-series forecasting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FD7371-33AE-3142-705B-0BFDBE70ED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 Research</a:t>
            </a: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ICML 2024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cited 427 times</a:t>
            </a:r>
          </a:p>
        </p:txBody>
      </p:sp>
    </p:spTree>
    <p:extLst>
      <p:ext uri="{BB962C8B-B14F-4D97-AF65-F5344CB8AC3E}">
        <p14:creationId xmlns:p14="http://schemas.microsoft.com/office/powerpoint/2010/main" val="3164743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0F53A-3DB0-D06A-100E-50F350207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55CFF-2BD2-A3CF-6C35-4033825A2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2" y="275771"/>
            <a:ext cx="11114315" cy="810532"/>
          </a:xfrm>
        </p:spPr>
        <p:txBody>
          <a:bodyPr/>
          <a:lstStyle/>
          <a:p>
            <a:r>
              <a:rPr lang="en-US" dirty="0"/>
              <a:t>Key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9711C-A64F-3940-B2AE-56B4F85C6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41" y="1317170"/>
            <a:ext cx="11114315" cy="5072743"/>
          </a:xfrm>
        </p:spPr>
        <p:txBody>
          <a:bodyPr/>
          <a:lstStyle/>
          <a:p>
            <a:r>
              <a:rPr lang="en-US" b="1" dirty="0"/>
              <a:t>Residual block: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73FB57-8EAF-38A1-F69F-4115E8158BB7}"/>
              </a:ext>
            </a:extLst>
          </p:cNvPr>
          <p:cNvSpPr txBox="1"/>
          <p:nvPr/>
        </p:nvSpPr>
        <p:spPr>
          <a:xfrm>
            <a:off x="538841" y="1897321"/>
            <a:ext cx="11036470" cy="2585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Raw y:   |----32----|----32----|----32----|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Mask  m: |11110000..|0000000000|0000000000|   (1=ignore, 0=keep)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After y*(1-m):   first few positions of Patch 1 → zeroed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Patch 2, Patch 3 → unchanged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Tokens:  t1 = MLP( masked Patch 1 ) + PE1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t2 = MLP( Patch 2 ) + PE2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t3 = MLP( Patch 3 ) + PE3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F7AC51-5832-324C-3C74-B06DB4C92DE3}"/>
              </a:ext>
            </a:extLst>
          </p:cNvPr>
          <p:cNvSpPr txBox="1"/>
          <p:nvPr/>
        </p:nvSpPr>
        <p:spPr>
          <a:xfrm>
            <a:off x="701246" y="4713511"/>
            <a:ext cx="90235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Residual block lets the model learn a rich embedding of different sized input</a:t>
            </a:r>
          </a:p>
        </p:txBody>
      </p:sp>
    </p:spTree>
    <p:extLst>
      <p:ext uri="{BB962C8B-B14F-4D97-AF65-F5344CB8AC3E}">
        <p14:creationId xmlns:p14="http://schemas.microsoft.com/office/powerpoint/2010/main" val="1795617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B47FB-181D-FF2B-51DD-11580831D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580AD-E4AE-E95E-6A65-524AF8634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2" y="275771"/>
            <a:ext cx="11114315" cy="810532"/>
          </a:xfrm>
        </p:spPr>
        <p:txBody>
          <a:bodyPr/>
          <a:lstStyle/>
          <a:p>
            <a:r>
              <a:rPr lang="en-US" dirty="0"/>
              <a:t>Key components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5581FB-0D7E-D53B-251C-122BD57060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8841" y="1317170"/>
                <a:ext cx="11114315" cy="5072743"/>
              </a:xfrm>
            </p:spPr>
            <p:txBody>
              <a:bodyPr/>
              <a:lstStyle/>
              <a:p>
                <a:r>
                  <a:rPr lang="en-US" b="1" dirty="0"/>
                  <a:t>Stacked Transformers: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transformer layers stacked on top of each other</a:t>
                </a:r>
              </a:p>
              <a:p>
                <a:pPr lvl="1"/>
                <a:r>
                  <a:rPr lang="en-US" dirty="0"/>
                  <a:t>Each layer has </a:t>
                </a:r>
                <a:r>
                  <a:rPr lang="en-US" dirty="0" err="1"/>
                  <a:t>s﻿tandard</a:t>
                </a:r>
                <a:r>
                  <a:rPr lang="en-US" dirty="0"/>
                  <a:t> multi-head self-attention (SA) followed by a feedforward network (FFN)</a:t>
                </a:r>
              </a:p>
              <a:p>
                <a:pPr lvl="1"/>
                <a:r>
                  <a:rPr lang="en-US" dirty="0"/>
                  <a:t>﻿Uses causal attention that is each output token can only attend to input tokens that come before it in the sequence</a:t>
                </a:r>
              </a:p>
              <a:p>
                <a:endParaRPr lang="en-US" b="1" dirty="0"/>
              </a:p>
              <a:p>
                <a:r>
                  <a:rPr lang="en-US" b="1" dirty="0"/>
                  <a:t>FFN / another residual block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Outputs of Stacked transformers are passed to an FFN for final forecast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5581FB-0D7E-D53B-251C-122BD57060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8841" y="1317170"/>
                <a:ext cx="11114315" cy="5072743"/>
              </a:xfrm>
              <a:blipFill>
                <a:blip r:embed="rId2"/>
                <a:stretch>
                  <a:fillRect l="-913" t="-1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9575A0C-9C83-2BAC-53B9-1021DAE6C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048" y="3663041"/>
            <a:ext cx="6311900" cy="38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F3DE06-E911-09DE-880C-3C96582EB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2840" y="5038016"/>
            <a:ext cx="5766315" cy="502814"/>
          </a:xfrm>
          <a:prstGeom prst="rect">
            <a:avLst/>
          </a:prstGeom>
        </p:spPr>
      </p:pic>
      <p:pic>
        <p:nvPicPr>
          <p:cNvPr id="10" name="Picture 9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FC1BC896-CE2B-F33E-2D14-07963A5ABB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0048" y="5709523"/>
            <a:ext cx="6311900" cy="8727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505512-205F-F40F-5AC8-AFE40448A0EA}"/>
              </a:ext>
            </a:extLst>
          </p:cNvPr>
          <p:cNvSpPr txBox="1"/>
          <p:nvPr/>
        </p:nvSpPr>
        <p:spPr>
          <a:xfrm>
            <a:off x="1269657" y="5961210"/>
            <a:ext cx="21902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Loss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867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102D3-346A-0025-DD90-06B210B00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BD663-7195-7B7C-6D35-ABB1E1ADA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2" y="275771"/>
            <a:ext cx="11114315" cy="810532"/>
          </a:xfrm>
        </p:spPr>
        <p:txBody>
          <a:bodyPr/>
          <a:lstStyle/>
          <a:p>
            <a:r>
              <a:rPr lang="en-US" dirty="0"/>
              <a:t>Key components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660538-584B-D1F4-780B-61416F82DB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8841" y="1317170"/>
                <a:ext cx="11114315" cy="5072743"/>
              </a:xfrm>
            </p:spPr>
            <p:txBody>
              <a:bodyPr/>
              <a:lstStyle/>
              <a:p>
                <a:r>
                  <a:rPr lang="en-US" b="1" dirty="0"/>
                  <a:t>Training:</a:t>
                </a:r>
              </a:p>
              <a:p>
                <a:pPr lvl="1"/>
                <a:r>
                  <a:rPr lang="en-US" dirty="0"/>
                  <a:t>Standard mini-batch training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﻿The only non-standard part is the way we sample the mask during training. For each time-series in the batch, we sample a random number r between 0 and p − 1. Then we set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r>
                  <a:rPr lang="en-US" dirty="0"/>
                  <a:t> and the rest as zero i.e. we mask out a fraction of the first input patch.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﻿this is sufficient to cover all input context lengths from 1 to the maximum training context length.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660538-584B-D1F4-780B-61416F82DB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8841" y="1317170"/>
                <a:ext cx="11114315" cy="5072743"/>
              </a:xfrm>
              <a:blipFill>
                <a:blip r:embed="rId2"/>
                <a:stretch>
                  <a:fillRect l="-913" t="-1995" r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6393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DAD72-B399-0437-8959-019F3CB59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D3496-188F-42CB-3772-D6B58275D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2" y="275771"/>
            <a:ext cx="11114315" cy="810532"/>
          </a:xfrm>
        </p:spPr>
        <p:txBody>
          <a:bodyPr/>
          <a:lstStyle/>
          <a:p>
            <a:r>
              <a:rPr lang="en-US" dirty="0"/>
              <a:t>Key components</a:t>
            </a:r>
          </a:p>
        </p:txBody>
      </p:sp>
      <p:pic>
        <p:nvPicPr>
          <p:cNvPr id="5" name="Picture 4" descr="A diagram of a block diagram&#10;&#10;AI-generated content may be incorrect.">
            <a:extLst>
              <a:ext uri="{FF2B5EF4-FFF2-40B4-BE49-F238E27FC236}">
                <a16:creationId xmlns:a16="http://schemas.microsoft.com/office/drawing/2014/main" id="{2F8016C2-BB75-7621-85B3-0D5F430EC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391" y="1086303"/>
            <a:ext cx="9647216" cy="551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43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D18D6-FD47-1629-7F2A-6043B9411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C2F6A-3497-DE48-2094-5595882C2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2" y="275771"/>
            <a:ext cx="11114315" cy="810532"/>
          </a:xfrm>
        </p:spPr>
        <p:txBody>
          <a:bodyPr/>
          <a:lstStyle/>
          <a:p>
            <a:r>
              <a:rPr lang="en-US" dirty="0"/>
              <a:t>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33BE8-374A-B12F-91D8-B51351521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41" y="1086304"/>
            <a:ext cx="11114315" cy="5303610"/>
          </a:xfrm>
        </p:spPr>
        <p:txBody>
          <a:bodyPr>
            <a:normAutofit/>
          </a:bodyPr>
          <a:lstStyle/>
          <a:p>
            <a:r>
              <a:rPr lang="en-US" b="1" dirty="0"/>
              <a:t>Train:</a:t>
            </a:r>
          </a:p>
          <a:p>
            <a:pPr lvl="1"/>
            <a:r>
              <a:rPr lang="en-US" sz="2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 trends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(22k term queries, ﻿Jan. 2018 to Dec. 2019 for hourly and Jan. ﻿2007 to Dec. 2021 for the other granularities.)</a:t>
            </a:r>
          </a:p>
          <a:p>
            <a:pPr lvl="1"/>
            <a:r>
              <a:rPr lang="en-US" sz="20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Wiki pageviews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(﻿all pageview data from Jan. 2012 to Nov. 2023, clean and aggregate the views by page into hourly, daily, weekly and monthly granularities)</a:t>
            </a:r>
          </a:p>
          <a:p>
            <a:pPr lvl="1"/>
            <a:r>
              <a:rPr lang="en-US" sz="2000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Synthetic data ﻿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(mixture of sines and cosines of different frequencies), trends (linear, exponential with a few change-points) and step functions. A synthetic time-series can be an additive combination of one or more of these processes</a:t>
            </a:r>
            <a:endParaRPr lang="en-US" sz="2000" dirty="0"/>
          </a:p>
          <a:p>
            <a:r>
              <a:rPr lang="en-US" dirty="0"/>
              <a:t>During training, a blend of 80% real and 20% synth. Data was used</a:t>
            </a:r>
          </a:p>
        </p:txBody>
      </p:sp>
    </p:spTree>
    <p:extLst>
      <p:ext uri="{BB962C8B-B14F-4D97-AF65-F5344CB8AC3E}">
        <p14:creationId xmlns:p14="http://schemas.microsoft.com/office/powerpoint/2010/main" val="4066255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B2FD8-81DB-9FC8-55E7-CCF907A2B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24EA7-04AA-90A2-AC7E-2C498C126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2" y="275771"/>
            <a:ext cx="11114315" cy="810532"/>
          </a:xfrm>
        </p:spPr>
        <p:txBody>
          <a:bodyPr/>
          <a:lstStyle/>
          <a:p>
            <a:r>
              <a:rPr lang="en-US" dirty="0"/>
              <a:t>Dataset</a:t>
            </a:r>
          </a:p>
        </p:txBody>
      </p:sp>
      <p:pic>
        <p:nvPicPr>
          <p:cNvPr id="6" name="Picture 5" descr="A screenshot of a web search engine&#10;&#10;AI-generated content may be incorrect.">
            <a:extLst>
              <a:ext uri="{FF2B5EF4-FFF2-40B4-BE49-F238E27FC236}">
                <a16:creationId xmlns:a16="http://schemas.microsoft.com/office/drawing/2014/main" id="{867FC365-B265-37F1-1C00-FFC0E4C6C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483" y="941106"/>
            <a:ext cx="10379034" cy="56411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46C492-719C-9E8F-3270-45C7A2CC84BC}"/>
              </a:ext>
            </a:extLst>
          </p:cNvPr>
          <p:cNvSpPr txBox="1"/>
          <p:nvPr/>
        </p:nvSpPr>
        <p:spPr>
          <a:xfrm>
            <a:off x="8626206" y="4395730"/>
            <a:ext cx="1485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Start of Ukraine war</a:t>
            </a:r>
          </a:p>
        </p:txBody>
      </p:sp>
    </p:spTree>
    <p:extLst>
      <p:ext uri="{BB962C8B-B14F-4D97-AF65-F5344CB8AC3E}">
        <p14:creationId xmlns:p14="http://schemas.microsoft.com/office/powerpoint/2010/main" val="1857445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D4A54-B8DE-C3AF-7EE4-6F8B702D2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1C6A9-23DE-7599-5A39-675C68A7A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2" y="275771"/>
            <a:ext cx="11114315" cy="810532"/>
          </a:xfrm>
        </p:spPr>
        <p:txBody>
          <a:bodyPr/>
          <a:lstStyle/>
          <a:p>
            <a:r>
              <a:rPr lang="en-US" dirty="0"/>
              <a:t>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DFFBF-491D-F36C-C3AE-EFD062249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41" y="1086304"/>
            <a:ext cx="11114315" cy="5303610"/>
          </a:xfrm>
        </p:spPr>
        <p:txBody>
          <a:bodyPr>
            <a:normAutofit/>
          </a:bodyPr>
          <a:lstStyle/>
          <a:p>
            <a:r>
              <a:rPr lang="en-US" b="1" dirty="0"/>
              <a:t>Test:</a:t>
            </a:r>
          </a:p>
          <a:p>
            <a:pPr lvl="1"/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Monash archive: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30 datasets ﻿including finance, demand forecasting, weather and traffic at different granularities.</a:t>
            </a:r>
          </a:p>
          <a:p>
            <a:pPr lvl="1"/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Darts: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﻿collection of 8 univariate datasets which include interesting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seasonalities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additive + multiplicative trends. </a:t>
            </a:r>
          </a:p>
          <a:p>
            <a:pPr lvl="1"/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Informer: datasets ﻿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related to electricity transformer temperatures over a two year period in 1 hour and 15 minutes granularities.</a:t>
            </a:r>
          </a:p>
        </p:txBody>
      </p:sp>
    </p:spTree>
    <p:extLst>
      <p:ext uri="{BB962C8B-B14F-4D97-AF65-F5344CB8AC3E}">
        <p14:creationId xmlns:p14="http://schemas.microsoft.com/office/powerpoint/2010/main" val="4168586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F4130-A180-570C-D84B-6E94F4DBC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C946B-05AF-A188-ADCC-919FCEAD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2" y="275771"/>
            <a:ext cx="11114315" cy="810532"/>
          </a:xfrm>
        </p:spPr>
        <p:txBody>
          <a:bodyPr/>
          <a:lstStyle/>
          <a:p>
            <a:r>
              <a:rPr lang="en-US" dirty="0"/>
              <a:t>Metric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7C93E0-E485-FD6D-4C89-E02DBE6001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8841" y="1317170"/>
                <a:ext cx="11114315" cy="5072743"/>
              </a:xfrm>
            </p:spPr>
            <p:txBody>
              <a:bodyPr/>
              <a:lstStyle/>
              <a:p>
                <a:r>
                  <a:rPr lang="en-US" dirty="0"/>
                  <a:t>Scaled MAE:</a:t>
                </a:r>
              </a:p>
              <a:p>
                <a:pPr lvl="1"/>
                <a:r>
                  <a:rPr lang="en-US" dirty="0"/>
                  <a:t>There are multiple datasets in each test archive</a:t>
                </a:r>
              </a:p>
              <a:p>
                <a:pPr lvl="1"/>
                <a:r>
                  <a:rPr lang="en-US" dirty="0"/>
                  <a:t>Each dataset may have different scales (predicting 1 vs predicting 1000)</a:t>
                </a:r>
              </a:p>
              <a:p>
                <a:pPr lvl="1"/>
                <a:r>
                  <a:rPr lang="en-US" dirty="0"/>
                  <a:t>Take a naïve autoregressive forecaster (something that always imputes the last value as forecast: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=2,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=4,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=3,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=7,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𝑡h𝑒𝑛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Normalize the performance (MAE) of the baseline with that of the naïve forecaster (MAE)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𝑆𝑐𝑎𝑙𝑒𝑑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𝑀𝐴𝐸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𝑏𝑎𝑠𝑒𝑙𝑖𝑛𝑒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𝑀𝐴𝐸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𝑛𝑎𝑖𝑣𝑒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𝑎𝑝𝑝𝑟𝑜𝑎𝑐h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𝑀𝐴𝐸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Take arithmetic or geometric mean of scaled MAEs across all datasets in the archive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7C93E0-E485-FD6D-4C89-E02DBE6001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8841" y="1317170"/>
                <a:ext cx="11114315" cy="5072743"/>
              </a:xfrm>
              <a:blipFill>
                <a:blip r:embed="rId2"/>
                <a:stretch>
                  <a:fillRect l="-913" t="-1995" r="-1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9631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50759-066A-BF16-4304-CDD7EDCB1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46B76-3186-CD86-ADE8-502055199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2" y="275771"/>
            <a:ext cx="11114315" cy="810532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5" name="Content Placeholder 4" descr="A close-up of a graph&#10;&#10;AI-generated content may be incorrect.">
            <a:extLst>
              <a:ext uri="{FF2B5EF4-FFF2-40B4-BE49-F238E27FC236}">
                <a16:creationId xmlns:a16="http://schemas.microsoft.com/office/drawing/2014/main" id="{E5FE4375-13DB-075E-1DB2-631B23B772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41365"/>
          <a:stretch>
            <a:fillRect/>
          </a:stretch>
        </p:blipFill>
        <p:spPr>
          <a:xfrm>
            <a:off x="313023" y="1891121"/>
            <a:ext cx="11565952" cy="307575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A9A09B-8DB1-76F5-BCB4-65BEE6055B31}"/>
              </a:ext>
            </a:extLst>
          </p:cNvPr>
          <p:cNvSpPr txBox="1"/>
          <p:nvPr/>
        </p:nvSpPr>
        <p:spPr>
          <a:xfrm>
            <a:off x="538842" y="1304046"/>
            <a:ext cx="232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Zero shot scaled MAE</a:t>
            </a:r>
          </a:p>
        </p:txBody>
      </p:sp>
    </p:spTree>
    <p:extLst>
      <p:ext uri="{BB962C8B-B14F-4D97-AF65-F5344CB8AC3E}">
        <p14:creationId xmlns:p14="http://schemas.microsoft.com/office/powerpoint/2010/main" val="1115528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087E5-EE3B-6D17-EDFD-664331A13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03AF3-DB7B-6A0B-42C8-7CB2D5E54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2" y="275771"/>
            <a:ext cx="11114315" cy="810532"/>
          </a:xfrm>
        </p:spPr>
        <p:txBody>
          <a:bodyPr/>
          <a:lstStyle/>
          <a:p>
            <a:r>
              <a:rPr lang="en-US" dirty="0"/>
              <a:t>Ablation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D1981-F1D9-0071-CA1D-9D52D9B29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41" y="1317170"/>
            <a:ext cx="5557157" cy="5072743"/>
          </a:xfrm>
        </p:spPr>
        <p:txBody>
          <a:bodyPr/>
          <a:lstStyle/>
          <a:p>
            <a:r>
              <a:rPr lang="en-US" dirty="0"/>
              <a:t>More parameters = better result?</a:t>
            </a:r>
          </a:p>
          <a:p>
            <a:pPr lvl="1"/>
            <a:r>
              <a:rPr lang="en-US" dirty="0" err="1"/>
              <a:t>TimesFM</a:t>
            </a:r>
            <a:r>
              <a:rPr lang="en-US" dirty="0"/>
              <a:t> models of sizes 17M, 70M and 200M parameters, </a:t>
            </a:r>
          </a:p>
          <a:p>
            <a:pPr lvl="1"/>
            <a:r>
              <a:rPr lang="en-US" dirty="0"/>
              <a:t>using the same pre-training dataset till 1.5M epochs </a:t>
            </a:r>
          </a:p>
          <a:p>
            <a:pPr lvl="1"/>
            <a:r>
              <a:rPr lang="en-US" dirty="0"/>
              <a:t>with a global batch-size of 4096. </a:t>
            </a:r>
          </a:p>
          <a:p>
            <a:pPr lvl="1"/>
            <a:r>
              <a:rPr lang="en-US" dirty="0"/>
              <a:t>Then we collect checkpoints (</a:t>
            </a:r>
            <a:r>
              <a:rPr lang="en-US" dirty="0" err="1"/>
              <a:t>sMAE</a:t>
            </a:r>
            <a:r>
              <a:rPr lang="en-US" dirty="0"/>
              <a:t>) that represent varying number of FLOPS</a:t>
            </a:r>
          </a:p>
        </p:txBody>
      </p:sp>
      <p:pic>
        <p:nvPicPr>
          <p:cNvPr id="5" name="Picture 4" descr="A graph with a line&#10;&#10;AI-generated content may be incorrect.">
            <a:extLst>
              <a:ext uri="{FF2B5EF4-FFF2-40B4-BE49-F238E27FC236}">
                <a16:creationId xmlns:a16="http://schemas.microsoft.com/office/drawing/2014/main" id="{D67A0A87-8D2E-34A6-3325-971841B1E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8" y="2303890"/>
            <a:ext cx="5085261" cy="3099301"/>
          </a:xfrm>
          <a:prstGeom prst="rect">
            <a:avLst/>
          </a:prstGeom>
        </p:spPr>
      </p:pic>
      <p:pic>
        <p:nvPicPr>
          <p:cNvPr id="7" name="Picture 6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A5BD0E2C-0CDC-AD41-2BE5-77F99706D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638" y="5540830"/>
            <a:ext cx="4553983" cy="89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88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FA94F-9350-9476-9585-33CF86415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2" y="275771"/>
            <a:ext cx="11114315" cy="810532"/>
          </a:xfrm>
        </p:spPr>
        <p:txBody>
          <a:bodyPr/>
          <a:lstStyle/>
          <a:p>
            <a:r>
              <a:rPr lang="en-US" dirty="0"/>
              <a:t>Target/Requirements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5C9D0-D1E0-72A5-C766-D196FD35F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41" y="1317170"/>
            <a:ext cx="11114315" cy="5072743"/>
          </a:xfrm>
        </p:spPr>
        <p:txBody>
          <a:bodyPr>
            <a:normAutofit/>
          </a:bodyPr>
          <a:lstStyle/>
          <a:p>
            <a:r>
              <a:rPr lang="en-US" dirty="0"/>
              <a:t>Aim of this paper:</a:t>
            </a:r>
          </a:p>
          <a:p>
            <a:pPr lvl="1"/>
            <a:r>
              <a:rPr lang="en-US" dirty="0"/>
              <a:t>design a timeseries foundation model for forecasting ﻿ </a:t>
            </a:r>
          </a:p>
          <a:p>
            <a:pPr lvl="1"/>
            <a:r>
              <a:rPr lang="en-US" dirty="0"/>
              <a:t>out-of-the-box zero-shot performance comes close to the accuracy of state-of-the-art supervised forecasting models.</a:t>
            </a:r>
          </a:p>
          <a:p>
            <a:pPr lvl="1"/>
            <a:endParaRPr lang="en-US" dirty="0"/>
          </a:p>
          <a:p>
            <a:r>
              <a:rPr lang="en-US" dirty="0"/>
              <a:t>Challenges:</a:t>
            </a:r>
          </a:p>
          <a:p>
            <a:pPr lvl="1"/>
            <a:r>
              <a:rPr lang="en-US" dirty="0"/>
              <a:t>﻿Such a model must </a:t>
            </a:r>
            <a:r>
              <a:rPr lang="en-US" b="1" dirty="0"/>
              <a:t>support</a:t>
            </a:r>
            <a:r>
              <a:rPr lang="en-US" dirty="0"/>
              <a:t> forecasting with varying history lengths (context) ,</a:t>
            </a:r>
          </a:p>
          <a:p>
            <a:pPr lvl="1"/>
            <a:r>
              <a:rPr lang="en-US" dirty="0"/>
              <a:t>prediction lengths (horizon) and</a:t>
            </a:r>
          </a:p>
          <a:p>
            <a:pPr lvl="1"/>
            <a:r>
              <a:rPr lang="en-US" dirty="0"/>
              <a:t>time granularities</a:t>
            </a:r>
          </a:p>
          <a:p>
            <a:pPr lvl="1"/>
            <a:r>
              <a:rPr lang="en-US" dirty="0"/>
              <a:t>Unlike text data, vast timeseries data is not available</a:t>
            </a:r>
          </a:p>
        </p:txBody>
      </p:sp>
    </p:spTree>
    <p:extLst>
      <p:ext uri="{BB962C8B-B14F-4D97-AF65-F5344CB8AC3E}">
        <p14:creationId xmlns:p14="http://schemas.microsoft.com/office/powerpoint/2010/main" val="180833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998A2-2B2A-D0BE-14CA-84927956C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CBC4E-7B51-C35C-ED53-E4E2E016A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2" y="275771"/>
            <a:ext cx="11114315" cy="810532"/>
          </a:xfrm>
        </p:spPr>
        <p:txBody>
          <a:bodyPr/>
          <a:lstStyle/>
          <a:p>
            <a:r>
              <a:rPr lang="en-US" dirty="0"/>
              <a:t>Ablation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EBB93-8A4F-9DB4-2EC5-80790B066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41" y="1317170"/>
            <a:ext cx="11114315" cy="5072743"/>
          </a:xfrm>
        </p:spPr>
        <p:txBody>
          <a:bodyPr/>
          <a:lstStyle/>
          <a:p>
            <a:r>
              <a:rPr lang="en-US" dirty="0"/>
              <a:t>What happens when input patch length and output patch length is changed?</a:t>
            </a:r>
          </a:p>
        </p:txBody>
      </p:sp>
      <p:pic>
        <p:nvPicPr>
          <p:cNvPr id="7" name="Picture 6" descr="A graph with a line&#10;&#10;AI-generated content may be incorrect.">
            <a:extLst>
              <a:ext uri="{FF2B5EF4-FFF2-40B4-BE49-F238E27FC236}">
                <a16:creationId xmlns:a16="http://schemas.microsoft.com/office/drawing/2014/main" id="{0510A623-EE11-513B-3485-067AD1C147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9998"/>
          <a:stretch>
            <a:fillRect/>
          </a:stretch>
        </p:blipFill>
        <p:spPr>
          <a:xfrm>
            <a:off x="6854453" y="5051840"/>
            <a:ext cx="4944141" cy="977979"/>
          </a:xfrm>
          <a:prstGeom prst="rect">
            <a:avLst/>
          </a:prstGeom>
        </p:spPr>
      </p:pic>
      <p:pic>
        <p:nvPicPr>
          <p:cNvPr id="8" name="Picture 7" descr="A graph with a line&#10;&#10;AI-generated content may be incorrect.">
            <a:extLst>
              <a:ext uri="{FF2B5EF4-FFF2-40B4-BE49-F238E27FC236}">
                <a16:creationId xmlns:a16="http://schemas.microsoft.com/office/drawing/2014/main" id="{C2B1856F-D6CA-B1C0-E651-C87065334D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224" r="15550" b="35469"/>
          <a:stretch>
            <a:fillRect/>
          </a:stretch>
        </p:blipFill>
        <p:spPr>
          <a:xfrm>
            <a:off x="6709015" y="1940435"/>
            <a:ext cx="4944141" cy="3038651"/>
          </a:xfrm>
          <a:prstGeom prst="rect">
            <a:avLst/>
          </a:prstGeom>
        </p:spPr>
      </p:pic>
      <p:pic>
        <p:nvPicPr>
          <p:cNvPr id="10" name="Picture 9" descr="A graph with blue lines&#10;&#10;AI-generated content may be incorrect.">
            <a:extLst>
              <a:ext uri="{FF2B5EF4-FFF2-40B4-BE49-F238E27FC236}">
                <a16:creationId xmlns:a16="http://schemas.microsoft.com/office/drawing/2014/main" id="{0E660046-F793-C0F8-3CD2-34967288E6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6670"/>
          <a:stretch>
            <a:fillRect/>
          </a:stretch>
        </p:blipFill>
        <p:spPr>
          <a:xfrm>
            <a:off x="685325" y="5301368"/>
            <a:ext cx="4758545" cy="697270"/>
          </a:xfrm>
          <a:prstGeom prst="rect">
            <a:avLst/>
          </a:prstGeom>
        </p:spPr>
      </p:pic>
      <p:pic>
        <p:nvPicPr>
          <p:cNvPr id="11" name="Picture 10" descr="A graph with blue lines&#10;&#10;AI-generated content may be incorrect.">
            <a:extLst>
              <a:ext uri="{FF2B5EF4-FFF2-40B4-BE49-F238E27FC236}">
                <a16:creationId xmlns:a16="http://schemas.microsoft.com/office/drawing/2014/main" id="{4113D214-E45F-B58D-112A-BA741999D3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795" t="1525" r="15575" b="29756"/>
          <a:stretch>
            <a:fillRect/>
          </a:stretch>
        </p:blipFill>
        <p:spPr>
          <a:xfrm>
            <a:off x="499728" y="2242478"/>
            <a:ext cx="4944142" cy="306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56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2F463-03A5-FFF1-8016-372E19C9F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FB04D-4E3F-F468-B5C1-9E31346DD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2" y="275771"/>
            <a:ext cx="11114315" cy="810532"/>
          </a:xfrm>
        </p:spPr>
        <p:txBody>
          <a:bodyPr/>
          <a:lstStyle/>
          <a:p>
            <a:r>
              <a:rPr lang="en-US" dirty="0"/>
              <a:t>Ablation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8D309-2875-64A7-4656-3D36B2FCD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41" y="1317170"/>
            <a:ext cx="5054437" cy="5072743"/>
          </a:xfrm>
        </p:spPr>
        <p:txBody>
          <a:bodyPr/>
          <a:lstStyle/>
          <a:p>
            <a:r>
              <a:rPr lang="en-US" dirty="0"/>
              <a:t>Adding synthetic data helps?</a:t>
            </a:r>
          </a:p>
          <a:p>
            <a:pPr lvl="1"/>
            <a:r>
              <a:rPr lang="en-US" dirty="0"/>
              <a:t>Monash and </a:t>
            </a:r>
            <a:r>
              <a:rPr lang="en-US" dirty="0" err="1"/>
              <a:t>ETTm</a:t>
            </a:r>
            <a:r>
              <a:rPr lang="en-US" dirty="0"/>
              <a:t> has an imbalance in granularities (more hourly/daily data, less yearly, quarterly, 10-minute data)</a:t>
            </a:r>
          </a:p>
          <a:p>
            <a:pPr lvl="1"/>
            <a:r>
              <a:rPr lang="en-US" dirty="0"/>
              <a:t>Supplemented the underrepresented groups using synthetic data to see if performance improves</a:t>
            </a:r>
          </a:p>
        </p:txBody>
      </p:sp>
      <p:pic>
        <p:nvPicPr>
          <p:cNvPr id="4" name="Content Placeholder 4" descr="A graph with green and blue bars&#10;&#10;AI-generated content may be incorrect.">
            <a:extLst>
              <a:ext uri="{FF2B5EF4-FFF2-40B4-BE49-F238E27FC236}">
                <a16:creationId xmlns:a16="http://schemas.microsoft.com/office/drawing/2014/main" id="{5EE81081-163C-2720-7309-2CB19594A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8" y="1840215"/>
            <a:ext cx="5814158" cy="454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83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2C74B-F83F-FBDF-A769-D5667E638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32398-9182-B248-F30F-0004A3CA0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2" y="275771"/>
            <a:ext cx="11114315" cy="810532"/>
          </a:xfrm>
        </p:spPr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62104-39CA-9C31-4590-62B142E7B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41" y="1317170"/>
            <a:ext cx="11114315" cy="5072743"/>
          </a:xfrm>
        </p:spPr>
        <p:txBody>
          <a:bodyPr/>
          <a:lstStyle/>
          <a:p>
            <a:r>
              <a:rPr lang="en-US" dirty="0"/>
              <a:t>﻿ Since we are building a single pre-trained model, we cannot have </a:t>
            </a:r>
            <a:r>
              <a:rPr lang="en-US" b="1" dirty="0"/>
              <a:t>dataset specific dynamic </a:t>
            </a:r>
            <a:r>
              <a:rPr lang="en-US" dirty="0"/>
              <a:t>or </a:t>
            </a:r>
            <a:r>
              <a:rPr lang="en-US" b="1" dirty="0"/>
              <a:t>static covariates </a:t>
            </a:r>
            <a:r>
              <a:rPr lang="en-US" dirty="0"/>
              <a:t>during training time. </a:t>
            </a:r>
          </a:p>
          <a:p>
            <a:endParaRPr lang="en-US" dirty="0"/>
          </a:p>
          <a:p>
            <a:r>
              <a:rPr lang="en-US" dirty="0" err="1"/>
              <a:t>TimesFM</a:t>
            </a:r>
            <a:r>
              <a:rPr lang="en-US" dirty="0"/>
              <a:t> can work on univariate timeseries only</a:t>
            </a:r>
          </a:p>
        </p:txBody>
      </p:sp>
    </p:spTree>
    <p:extLst>
      <p:ext uri="{BB962C8B-B14F-4D97-AF65-F5344CB8AC3E}">
        <p14:creationId xmlns:p14="http://schemas.microsoft.com/office/powerpoint/2010/main" val="350923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group of graphs with different colors&#10;&#10;AI-generated content may be incorrect.">
            <a:extLst>
              <a:ext uri="{FF2B5EF4-FFF2-40B4-BE49-F238E27FC236}">
                <a16:creationId xmlns:a16="http://schemas.microsoft.com/office/drawing/2014/main" id="{3350951F-235A-A71D-F831-DB2A440A4E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4613" y="952929"/>
            <a:ext cx="10022773" cy="5773863"/>
          </a:xfr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2C47F1B-260A-1ED1-1D60-EA07DA6D5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2" y="275771"/>
            <a:ext cx="11114315" cy="810532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497060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81EB1-27EB-4028-1C4F-B0A0C1049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3C9FE3B-B9F1-A63B-763F-3EAFB8631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2" y="275771"/>
            <a:ext cx="11114315" cy="810532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3" name="Picture 2" descr="A group of graphs on a white background&#10;&#10;AI-generated content may be incorrect.">
            <a:extLst>
              <a:ext uri="{FF2B5EF4-FFF2-40B4-BE49-F238E27FC236}">
                <a16:creationId xmlns:a16="http://schemas.microsoft.com/office/drawing/2014/main" id="{6890DE3E-1F39-69A4-29D2-8DC52BB8F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818" y="1086303"/>
            <a:ext cx="10014362" cy="563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9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729B7-EAEC-0CAC-85AB-9FF0B95F0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2A67F97-E322-917D-E3B5-AC6F0338A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2" y="275771"/>
            <a:ext cx="11114315" cy="810532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4" name="Picture 3" descr="A screenshot of a graph&#10;&#10;AI-generated content may be incorrect.">
            <a:extLst>
              <a:ext uri="{FF2B5EF4-FFF2-40B4-BE49-F238E27FC236}">
                <a16:creationId xmlns:a16="http://schemas.microsoft.com/office/drawing/2014/main" id="{92F3A386-73F9-6332-BEF9-20D770177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082" y="0"/>
            <a:ext cx="6377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7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199D5-784E-5F3B-1D74-732508184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18CFA-F156-A851-9A69-4BECA3135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2" y="275771"/>
            <a:ext cx="11114315" cy="810532"/>
          </a:xfrm>
        </p:spPr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121BBA-2164-1ABF-CAE2-3C92F54BF4A1}"/>
              </a:ext>
            </a:extLst>
          </p:cNvPr>
          <p:cNvSpPr txBox="1"/>
          <p:nvPr/>
        </p:nvSpPr>
        <p:spPr>
          <a:xfrm>
            <a:off x="297713" y="2859904"/>
            <a:ext cx="117277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Time:    1                              L     L+1                              L+H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|---------- Context -----------|  --&gt; |----------- Horizon ------------|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Input:   [ y_1  ...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y_L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Output:  [ y_L+1 ...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y_L+H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]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Task: Learn f : (y_1:L) -&gt; (ŷ_L+1:L+H)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491A84-E915-B0C2-3CB2-D78ED2A163AF}"/>
              </a:ext>
            </a:extLst>
          </p:cNvPr>
          <p:cNvSpPr txBox="1"/>
          <p:nvPr/>
        </p:nvSpPr>
        <p:spPr>
          <a:xfrm>
            <a:off x="538841" y="1191698"/>
            <a:ext cx="109124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﻿The task is then to learn a foundation model that can map any time-series context to horizon,</a:t>
            </a:r>
          </a:p>
        </p:txBody>
      </p:sp>
      <p:pic>
        <p:nvPicPr>
          <p:cNvPr id="9" name="Picture 8" descr="A black arrow pointing to the right&#10;&#10;AI-generated content may be incorrect.">
            <a:extLst>
              <a:ext uri="{FF2B5EF4-FFF2-40B4-BE49-F238E27FC236}">
                <a16:creationId xmlns:a16="http://schemas.microsoft.com/office/drawing/2014/main" id="{5705D8A7-85C4-CED8-13A6-3C215AE4B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923" y="2090623"/>
            <a:ext cx="3077240" cy="50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02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D36F1-DD57-95CC-B17E-D0488A2A7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384F8-70F1-5B90-6E16-EF26861F5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2" y="275771"/>
            <a:ext cx="11114315" cy="810532"/>
          </a:xfrm>
        </p:spPr>
        <p:txBody>
          <a:bodyPr/>
          <a:lstStyle/>
          <a:p>
            <a:r>
              <a:rPr lang="en-US" dirty="0"/>
              <a:t>Key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80DD9-DB7E-9366-F3C2-779E8E38E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41" y="1317170"/>
            <a:ext cx="11114315" cy="5072743"/>
          </a:xfrm>
        </p:spPr>
        <p:txBody>
          <a:bodyPr/>
          <a:lstStyle/>
          <a:p>
            <a:r>
              <a:rPr lang="en-US" b="1" dirty="0"/>
              <a:t>Patching:</a:t>
            </a:r>
          </a:p>
          <a:p>
            <a:pPr lvl="1"/>
            <a:r>
              <a:rPr lang="en-US" dirty="0"/>
              <a:t>Patching in timeseries data is same as tokenizing in NLP</a:t>
            </a:r>
          </a:p>
          <a:p>
            <a:pPr lvl="1"/>
            <a:r>
              <a:rPr lang="en-US" dirty="0"/>
              <a:t>Size of Context input ﻿fed into the transformer is reduced by a factor of the patch length.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1165B3-8579-1D49-7EC3-42CE41A380F5}"/>
              </a:ext>
            </a:extLst>
          </p:cNvPr>
          <p:cNvSpPr txBox="1"/>
          <p:nvPr/>
        </p:nvSpPr>
        <p:spPr>
          <a:xfrm>
            <a:off x="255181" y="3072833"/>
            <a:ext cx="1152556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Time:    1          32    33         64  65          96       97                                          224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|----32----|     |----32----|    |----32----|  --&gt;   |</a:t>
            </a:r>
            <a:r>
              <a:rPr lang="en-US" sz="13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=================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next 128 </a:t>
            </a:r>
            <a:r>
              <a:rPr lang="en-US" sz="13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==================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Input:  [ y1 ..  Y32 ]   [ y33 .. Y64 ]  [ y65 .. y96 ]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Output:                                                                      [ y97 .. y224 ]</a:t>
            </a:r>
          </a:p>
        </p:txBody>
      </p:sp>
    </p:spTree>
    <p:extLst>
      <p:ext uri="{BB962C8B-B14F-4D97-AF65-F5344CB8AC3E}">
        <p14:creationId xmlns:p14="http://schemas.microsoft.com/office/powerpoint/2010/main" val="1592039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F438A-D6FA-58EE-24E0-CD1266670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01719-78DB-630F-0544-24D00C6A7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2" y="275771"/>
            <a:ext cx="11114315" cy="810532"/>
          </a:xfrm>
        </p:spPr>
        <p:txBody>
          <a:bodyPr/>
          <a:lstStyle/>
          <a:p>
            <a:r>
              <a:rPr lang="en-US" dirty="0"/>
              <a:t>Key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8E03B-B3A0-8F0D-F2F6-2602FDD0C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41" y="1317170"/>
            <a:ext cx="11114315" cy="5072743"/>
          </a:xfrm>
        </p:spPr>
        <p:txBody>
          <a:bodyPr/>
          <a:lstStyle/>
          <a:p>
            <a:r>
              <a:rPr lang="en-US" b="1" dirty="0"/>
              <a:t>Decoder-only model:</a:t>
            </a:r>
          </a:p>
          <a:p>
            <a:pPr lvl="1"/>
            <a:r>
              <a:rPr lang="en-US" dirty="0"/>
              <a:t>﻿given a sequence of input patches, the model is optimized to predict the next patch (autoregressively, same as LLMs) as a function of all past patches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Decoder-only models can work with variable-length context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 decoder-only Transformer takes a </a:t>
            </a:r>
            <a:r>
              <a:rPr lang="en-US" i="1" dirty="0"/>
              <a:t>sequence</a:t>
            </a:r>
            <a:r>
              <a:rPr lang="en-US" dirty="0"/>
              <a:t> of patches (or, just one patch). It doesn’t care whether you give it 1, 2, or 8 patches—so long as it’s ≤ the max context window.</a:t>
            </a:r>
          </a:p>
        </p:txBody>
      </p:sp>
    </p:spTree>
    <p:extLst>
      <p:ext uri="{BB962C8B-B14F-4D97-AF65-F5344CB8AC3E}">
        <p14:creationId xmlns:p14="http://schemas.microsoft.com/office/powerpoint/2010/main" val="1993456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63E6B-C6D5-E8A1-82C7-3FBF2C7C5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BEA5A-8E74-9BBB-F493-46A50DFB3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2" y="275771"/>
            <a:ext cx="11114315" cy="810532"/>
          </a:xfrm>
        </p:spPr>
        <p:txBody>
          <a:bodyPr/>
          <a:lstStyle/>
          <a:p>
            <a:r>
              <a:rPr lang="en-US" dirty="0"/>
              <a:t>Key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C9851-ABFD-46E5-0FDB-BC4060E9E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41" y="1317170"/>
            <a:ext cx="11114315" cy="5072743"/>
          </a:xfrm>
        </p:spPr>
        <p:txBody>
          <a:bodyPr/>
          <a:lstStyle/>
          <a:p>
            <a:r>
              <a:rPr lang="en-US" b="1" dirty="0"/>
              <a:t>Decoder-only model: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9541F3-D6A8-5FFE-82CD-1A7EA8FC86CA}"/>
              </a:ext>
            </a:extLst>
          </p:cNvPr>
          <p:cNvSpPr txBox="1"/>
          <p:nvPr/>
        </p:nvSpPr>
        <p:spPr>
          <a:xfrm>
            <a:off x="538841" y="1967322"/>
            <a:ext cx="11114315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Time:    1          32     33                                           160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|----32----|  --&gt; |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=================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next 128 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==================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Input:  [  y1 .. y32 ]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Output:                                    [ y33 .. y160 ]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A9CFF1-7789-7408-7CBC-566111524E75}"/>
              </a:ext>
            </a:extLst>
          </p:cNvPr>
          <p:cNvSpPr txBox="1"/>
          <p:nvPr/>
        </p:nvSpPr>
        <p:spPr>
          <a:xfrm>
            <a:off x="538841" y="3275407"/>
            <a:ext cx="11114315" cy="954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Time:    1          32    33          64       65                                          192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|----32----|      |----32----|   --&gt;  |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=================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next 128 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==================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Input:  [ y1 .. y32  ]    [ y33 .. y64 ]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Output:                                                       [ y65 .. y192 ]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71D0DA-2530-838E-84AA-19F072850DCD}"/>
              </a:ext>
            </a:extLst>
          </p:cNvPr>
          <p:cNvSpPr txBox="1"/>
          <p:nvPr/>
        </p:nvSpPr>
        <p:spPr>
          <a:xfrm>
            <a:off x="538841" y="4705799"/>
            <a:ext cx="11114315" cy="892552"/>
          </a:xfrm>
          <a:prstGeom prst="rect">
            <a:avLst/>
          </a:prstGeom>
          <a:noFill/>
          <a:ln>
            <a:solidFill>
              <a:srgbClr val="941100"/>
            </a:solidFill>
          </a:ln>
        </p:spPr>
        <p:txBody>
          <a:bodyPr wrap="square">
            <a:spAutoFit/>
          </a:bodyPr>
          <a:lstStyle/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Time:    1          32    33         64  65          96       97                                          224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|----32----|     |----32----|    |----32----|  --&gt;   |</a:t>
            </a:r>
            <a:r>
              <a:rPr lang="en-US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=================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next 128 </a:t>
            </a:r>
            <a:r>
              <a:rPr lang="en-US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==================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Input:  [ y1 ..  Y32 ]   [ y33 .. Y64 ]  [ y65 .. y96 ]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Output:                                                                      [ y97 .. y224 ]</a:t>
            </a:r>
          </a:p>
        </p:txBody>
      </p:sp>
    </p:spTree>
    <p:extLst>
      <p:ext uri="{BB962C8B-B14F-4D97-AF65-F5344CB8AC3E}">
        <p14:creationId xmlns:p14="http://schemas.microsoft.com/office/powerpoint/2010/main" val="26076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A5935-FB8B-0E55-A0A3-5E06E2E51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CCAD6-2325-65AB-AF24-95CBB997A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2" y="275771"/>
            <a:ext cx="11114315" cy="810532"/>
          </a:xfrm>
        </p:spPr>
        <p:txBody>
          <a:bodyPr/>
          <a:lstStyle/>
          <a:p>
            <a:r>
              <a:rPr lang="en-US" dirty="0"/>
              <a:t>Key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98025-51A4-4349-F0EB-F1991EA6D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41" y="1317170"/>
            <a:ext cx="11114315" cy="5072743"/>
          </a:xfrm>
        </p:spPr>
        <p:txBody>
          <a:bodyPr/>
          <a:lstStyle/>
          <a:p>
            <a:r>
              <a:rPr lang="en-US" b="1" dirty="0"/>
              <a:t>Masking:</a:t>
            </a:r>
          </a:p>
          <a:p>
            <a:pPr lvl="1"/>
            <a:r>
              <a:rPr lang="en-US" dirty="0"/>
              <a:t>﻿ If patches are used naively, the model might only learn to predict well for context lengths that are multiples of the input patch length.</a:t>
            </a:r>
          </a:p>
          <a:p>
            <a:pPr lvl="1"/>
            <a:r>
              <a:rPr lang="en-US" dirty="0"/>
              <a:t>﻿They make a careful use of masking during training. Parts of patches as well as entire patches from the beginning of the context window can be masked in a data batch.</a:t>
            </a:r>
          </a:p>
          <a:p>
            <a:pPr lvl="1"/>
            <a:r>
              <a:rPr lang="en-US" dirty="0"/>
              <a:t>﻿They employ a specific </a:t>
            </a:r>
            <a:r>
              <a:rPr lang="en-US" b="1" dirty="0"/>
              <a:t>random masking strategy </a:t>
            </a:r>
            <a:r>
              <a:rPr lang="en-US" dirty="0"/>
              <a:t>during training that helps the model see all possible context lengths starting from 1 to a maximum context length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36428-10C7-94E5-FA29-AC54F24F0464}"/>
              </a:ext>
            </a:extLst>
          </p:cNvPr>
          <p:cNvSpPr txBox="1"/>
          <p:nvPr/>
        </p:nvSpPr>
        <p:spPr>
          <a:xfrm>
            <a:off x="1101436" y="4940665"/>
            <a:ext cx="83156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Context length = 40 → last 32 points are fed, first 8 are masked.</a:t>
            </a:r>
          </a:p>
          <a:p>
            <a:pPr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Context length = 60 → last 32 fed, first 28 masked.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Context length = 80 → last 64 fed, first 16 are masked.</a:t>
            </a:r>
          </a:p>
        </p:txBody>
      </p:sp>
    </p:spTree>
    <p:extLst>
      <p:ext uri="{BB962C8B-B14F-4D97-AF65-F5344CB8AC3E}">
        <p14:creationId xmlns:p14="http://schemas.microsoft.com/office/powerpoint/2010/main" val="1917916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7B763-1D60-D450-C1EE-4DAE89DFA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A1417-B226-CEF8-4B3F-3EEDF7180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2" y="275771"/>
            <a:ext cx="11114315" cy="810532"/>
          </a:xfrm>
        </p:spPr>
        <p:txBody>
          <a:bodyPr/>
          <a:lstStyle/>
          <a:p>
            <a:r>
              <a:rPr lang="en-US" dirty="0"/>
              <a:t>Key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21F95-DD6A-85C6-B8F7-CA999E7F1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41" y="1317170"/>
            <a:ext cx="11114315" cy="5072743"/>
          </a:xfrm>
        </p:spPr>
        <p:txBody>
          <a:bodyPr/>
          <a:lstStyle/>
          <a:p>
            <a:r>
              <a:rPr lang="en-US" b="1" dirty="0"/>
              <a:t>Masking: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33163E-8AF4-BD59-667E-E6FD576C4FC0}"/>
              </a:ext>
            </a:extLst>
          </p:cNvPr>
          <p:cNvSpPr txBox="1"/>
          <p:nvPr/>
        </p:nvSpPr>
        <p:spPr>
          <a:xfrm>
            <a:off x="538841" y="2148628"/>
            <a:ext cx="7541903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      input context (L=96)      ]   →   [ tokens 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|----32----|----32----|----32----|   →   [t1][t2][t3]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Patch 1     Patch 2     Patch 3        j=1  j=2  j=3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F5CD21-1D41-EF80-62D9-49735C189798}"/>
              </a:ext>
            </a:extLst>
          </p:cNvPr>
          <p:cNvSpPr txBox="1"/>
          <p:nvPr/>
        </p:nvSpPr>
        <p:spPr>
          <a:xfrm>
            <a:off x="616689" y="1779296"/>
            <a:ext cx="2530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case without masking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73DD93-943E-3EE8-992F-0663F7FBDE41}"/>
              </a:ext>
            </a:extLst>
          </p:cNvPr>
          <p:cNvSpPr txBox="1"/>
          <p:nvPr/>
        </p:nvSpPr>
        <p:spPr>
          <a:xfrm>
            <a:off x="616689" y="3253607"/>
            <a:ext cx="371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same case with partial masking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161DE2-16D0-180B-7F02-048340B70B42}"/>
              </a:ext>
            </a:extLst>
          </p:cNvPr>
          <p:cNvSpPr txBox="1"/>
          <p:nvPr/>
        </p:nvSpPr>
        <p:spPr>
          <a:xfrm>
            <a:off x="538841" y="3713764"/>
            <a:ext cx="11036470" cy="2585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Raw y:   |----32----|----32----|----32----|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Mask  m: |11110000..|0000000000|0000000000|   (1=ignore, 0=keep)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After y*(1-m):   first few positions of Patch 1 → zeroed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Patch 2, Patch 3 → unchanged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Tokens:  t1 = MLP( masked Patch 1 ) + PE1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t2 = MLP( Patch 2 ) + PE2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t3 = MLP( Patch 3 ) + PE3</a:t>
            </a:r>
          </a:p>
        </p:txBody>
      </p:sp>
    </p:spTree>
    <p:extLst>
      <p:ext uri="{BB962C8B-B14F-4D97-AF65-F5344CB8AC3E}">
        <p14:creationId xmlns:p14="http://schemas.microsoft.com/office/powerpoint/2010/main" val="4006916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2BDD8-074B-0195-96E1-5F4A57B74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A1065-C145-B7FC-22A2-4BB89DFE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2" y="275771"/>
            <a:ext cx="11114315" cy="810532"/>
          </a:xfrm>
        </p:spPr>
        <p:txBody>
          <a:bodyPr/>
          <a:lstStyle/>
          <a:p>
            <a:r>
              <a:rPr lang="en-US" dirty="0"/>
              <a:t>Key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446E9-C4F9-5859-8CA8-3ECF9D9C8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41" y="1317170"/>
            <a:ext cx="11114315" cy="5072743"/>
          </a:xfrm>
        </p:spPr>
        <p:txBody>
          <a:bodyPr/>
          <a:lstStyle/>
          <a:p>
            <a:r>
              <a:rPr lang="en-US" b="1" dirty="0"/>
              <a:t>Masking: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ECEA4C-9E0A-F4A8-7CF7-DB3720AB10E2}"/>
              </a:ext>
            </a:extLst>
          </p:cNvPr>
          <p:cNvSpPr txBox="1"/>
          <p:nvPr/>
        </p:nvSpPr>
        <p:spPr>
          <a:xfrm>
            <a:off x="616689" y="1779296"/>
            <a:ext cx="4113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case with masking out an entire patch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7FD3F7-6001-6179-63BB-6A1178FEFF39}"/>
              </a:ext>
            </a:extLst>
          </p:cNvPr>
          <p:cNvSpPr txBox="1"/>
          <p:nvPr/>
        </p:nvSpPr>
        <p:spPr>
          <a:xfrm>
            <a:off x="538841" y="2221401"/>
            <a:ext cx="1103647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Before:  |----32----|----32----|----32----|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Masking: |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1111111111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|0000000000|0000000000| (Patch 1 masked out entirely)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Effective input seen by the model in this batch: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|----32----|----32----|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Patch 2     Patch 3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Tokens:  [t2][t3]  (positionally encoded as j=2,3 so the model “knows” where they sit)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82F74C-1EE7-439D-1506-001203F747B9}"/>
              </a:ext>
            </a:extLst>
          </p:cNvPr>
          <p:cNvSpPr txBox="1"/>
          <p:nvPr/>
        </p:nvSpPr>
        <p:spPr>
          <a:xfrm>
            <a:off x="616688" y="5171498"/>
            <a:ext cx="109586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Dropping (removing entirely) vs. Masking an entire patch (keeping position but hiding contents)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Dropping: Sequence length is only 2, and tokens [t2][t3] are at positions 1 and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Masking first patch: model still knows that patch 1 </a:t>
            </a:r>
            <a:r>
              <a:rPr lang="en-US" i="1" dirty="0"/>
              <a:t>exists in the timeline</a:t>
            </a:r>
            <a:r>
              <a:rPr lang="en-US" dirty="0"/>
              <a:t> (j=1) but that its content is “unknown”</a:t>
            </a:r>
          </a:p>
        </p:txBody>
      </p:sp>
    </p:spTree>
    <p:extLst>
      <p:ext uri="{BB962C8B-B14F-4D97-AF65-F5344CB8AC3E}">
        <p14:creationId xmlns:p14="http://schemas.microsoft.com/office/powerpoint/2010/main" val="3109160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1565</Words>
  <Application>Microsoft Macintosh PowerPoint</Application>
  <PresentationFormat>Widescreen</PresentationFormat>
  <Paragraphs>160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Cambria Math</vt:lpstr>
      <vt:lpstr>Courier New</vt:lpstr>
      <vt:lpstr>Office Theme</vt:lpstr>
      <vt:lpstr>A decoder-only foundation model for time-series forecasting</vt:lpstr>
      <vt:lpstr>Target/Requirements</vt:lpstr>
      <vt:lpstr>Problem statement</vt:lpstr>
      <vt:lpstr>Key components</vt:lpstr>
      <vt:lpstr>Key components</vt:lpstr>
      <vt:lpstr>Key components</vt:lpstr>
      <vt:lpstr>Key components</vt:lpstr>
      <vt:lpstr>Key components</vt:lpstr>
      <vt:lpstr>Key components</vt:lpstr>
      <vt:lpstr>Key components</vt:lpstr>
      <vt:lpstr>Key components</vt:lpstr>
      <vt:lpstr>Key components</vt:lpstr>
      <vt:lpstr>Key components</vt:lpstr>
      <vt:lpstr>Dataset</vt:lpstr>
      <vt:lpstr>Dataset</vt:lpstr>
      <vt:lpstr>Dataset</vt:lpstr>
      <vt:lpstr>Metric</vt:lpstr>
      <vt:lpstr>Results</vt:lpstr>
      <vt:lpstr>Ablation studies</vt:lpstr>
      <vt:lpstr>Ablation studies</vt:lpstr>
      <vt:lpstr>Ablation studies</vt:lpstr>
      <vt:lpstr>Limitations</vt:lpstr>
      <vt:lpstr>Examples</vt:lpstr>
      <vt:lpstr>Examples</vt:lpstr>
      <vt:lpstr>Examples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Asiful Arefeen</dc:creator>
  <cp:lastModifiedBy>Asiful Arefeen</cp:lastModifiedBy>
  <cp:revision>4</cp:revision>
  <dcterms:created xsi:type="dcterms:W3CDTF">2025-08-27T06:19:57Z</dcterms:created>
  <dcterms:modified xsi:type="dcterms:W3CDTF">2025-08-28T07:59:19Z</dcterms:modified>
</cp:coreProperties>
</file>