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_rels/presentation.xml.rels" ContentType="application/vnd.openxmlformats-package.relationships+xml"/>
  <Override PartName="/ppt/presentation.xml" ContentType="application/vnd.openxmlformats-officedocument.presentationml.presentation.main+xml"/>
  <Override PartName="/ppt/slideMasters/_rels/slideMaster11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1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63" r:id="rId6"/>
    <p:sldMasterId id="2147483665" r:id="rId7"/>
    <p:sldMasterId id="2147483667" r:id="rId8"/>
    <p:sldMasterId id="2147483669" r:id="rId9"/>
    <p:sldMasterId id="2147483671" r:id="rId10"/>
    <p:sldMasterId id="2147483673" r:id="rId11"/>
    <p:sldMasterId id="2147483675" r:id="rId12"/>
  </p:sldMasterIdLst>
  <p:sldIdLst>
    <p:sldId id="256" r:id="rId13"/>
    <p:sldId id="257" r:id="rId14"/>
    <p:sldId id="258" r:id="rId15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" Target="slides/slide1.xml"/><Relationship Id="rId14" Type="http://schemas.openxmlformats.org/officeDocument/2006/relationships/slide" Target="slides/slide2.xml"/><Relationship Id="rId15" Type="http://schemas.openxmlformats.org/officeDocument/2006/relationships/slide" Target="slides/slide3.xml"/><Relationship Id="rId1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CE1B67F-36BA-4922-A28B-A32046B7483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27BA76E6-AD94-43ED-9E4C-72B255B0D57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F3A38B78-F611-4749-B8CE-3DE02642197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DE01FFA5-7FEC-43FC-908F-19D75F29AD9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C36CF105-9772-4B28-B999-DA34B2660F7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C3D6D258-06E4-47A5-B486-FACB3BFB7D9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0F94EC67-D12F-4F7C-B4B7-FE37C9975EA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BE1BABFF-25CE-497E-88FA-8B235E2AB42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3FAEBF8F-7D3E-48FF-8094-77BEFAE4982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6B47A126-6BF0-48FA-A007-B997F86F552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A7CEB95-B0D8-4534-83B5-6D6363EE64D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19C90EE8-8651-4C85-AA1F-3ACDE67F627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BE986089-B4FC-49AF-B1BC-6B44330212A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92EE5B37-2C10-4D5A-868D-7FAB303EE50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C8D4BCF3-FBC2-4778-AAE7-FB98AF8119A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C875C6A7-A1A6-468E-932D-458B134918A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79B934C8-3565-45DC-A0D2-50400F4091E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5BF9DAA9-9A99-4B08-AE45-D300912B0E0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7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8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slideLayout" Target="../slideLayouts/slideLayout8.xml"/><Relationship Id="rId7" Type="http://schemas.openxmlformats.org/officeDocument/2006/relationships/slideLayout" Target="../slideLayouts/slideLayout9.xml"/><Relationship Id="rId8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1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12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13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14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15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1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en-US" sz="6000" strike="noStrike" u="none">
                <a:solidFill>
                  <a:schemeClr val="dk1"/>
                </a:solidFill>
                <a:uFillTx/>
                <a:latin typeface="Calibri Light"/>
              </a:rPr>
              <a:t>Click to edit Master title style</a:t>
            </a:r>
            <a:endParaRPr b="0" lang="en-US" sz="6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 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5AA855F2-483F-4CF0-88D8-4B8FE763F8A9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3</a:t>
            </a:fld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Calibri"/>
              </a:rPr>
              <a:t>Click to edit the outline text format</a:t>
            </a: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Second Outline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 Light"/>
              </a:rPr>
              <a:t>Click to edit Master title style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"/>
              </a:rPr>
              <a:t>Edit Master text styles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Calibri"/>
              </a:rPr>
              <a:t>Second level</a:t>
            </a: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Calibri"/>
              </a:rPr>
              <a:t>Third level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Fourth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Fifth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uFillTx/>
                <a:latin typeface="Calibri"/>
              </a:rPr>
              <a:t>Edit Master text styles</a:t>
            </a:r>
            <a:endParaRPr b="0" lang="en-US" sz="16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dt" idx="28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ftr" idx="29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67" name="PlaceHolder 6"/>
          <p:cNvSpPr>
            <a:spLocks noGrp="1"/>
          </p:cNvSpPr>
          <p:nvPr>
            <p:ph type="sldNum" idx="30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4E70134C-A420-437A-9F09-B7B449DFAB19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 Light"/>
              </a:rPr>
              <a:t>Click to edit Master title style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"/>
              </a:rPr>
              <a:t>Click to edit the outline text format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"/>
              </a:rPr>
              <a:t>Second Outline Level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"/>
              </a:rPr>
              <a:t>Third Outline Level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"/>
              </a:rPr>
              <a:t>Fourth Outline Level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"/>
              </a:rPr>
              <a:t>Fifth Outline Level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"/>
              </a:rPr>
              <a:t>Sixth Outline Level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"/>
              </a:rPr>
              <a:t>Seventh Outline Level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1600" strike="noStrike" u="none">
                <a:solidFill>
                  <a:schemeClr val="dk1"/>
                </a:solidFill>
                <a:uFillTx/>
                <a:latin typeface="Calibri"/>
              </a:rPr>
              <a:t>Edit Master text styles</a:t>
            </a:r>
            <a:endParaRPr b="0" lang="en-US" sz="16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dt" idx="3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ftr" idx="3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73" name="PlaceHolder 6"/>
          <p:cNvSpPr>
            <a:spLocks noGrp="1"/>
          </p:cNvSpPr>
          <p:nvPr>
            <p:ph type="sldNum" idx="3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3158358F-93D2-41C6-BB46-CBD4BE4BD0BB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4400" strike="noStrike" u="none">
                <a:solidFill>
                  <a:schemeClr val="dk1"/>
                </a:solidFill>
                <a:uFillTx/>
                <a:latin typeface="Calibri Light"/>
              </a:rPr>
              <a:t>Click to edit Master title style</a:t>
            </a:r>
            <a:endParaRPr b="0" lang="en-US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Calibri"/>
              </a:rPr>
              <a:t>Edit Master text styles</a:t>
            </a: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Calibri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Fifth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 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sldNum" idx="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998D62AC-1443-4525-BD76-1AA417DC0C03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724960" y="365040"/>
            <a:ext cx="2628720" cy="5811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 vert="eaVert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4400" strike="noStrike" u="none">
                <a:solidFill>
                  <a:schemeClr val="dk1"/>
                </a:solidFill>
                <a:uFillTx/>
                <a:latin typeface="Calibri Light"/>
              </a:rPr>
              <a:t>Click to edit Master title style</a:t>
            </a:r>
            <a:endParaRPr b="0" lang="en-US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838080" y="365040"/>
            <a:ext cx="7733880" cy="5811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Calibri"/>
              </a:rPr>
              <a:t>Edit Master text styles</a:t>
            </a: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Calibri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Fifth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dt" idx="7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 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ftr" idx="8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sldNum" idx="9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1A85F0E4-DD73-4FF4-88BD-9229CA9F2FF5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4400" strike="noStrike" u="none">
                <a:solidFill>
                  <a:schemeClr val="dk1"/>
                </a:solidFill>
                <a:uFillTx/>
                <a:latin typeface="Calibri Light"/>
              </a:rPr>
              <a:t>Click to edit Master title style</a:t>
            </a:r>
            <a:endParaRPr b="0" lang="en-US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Calibri"/>
              </a:rPr>
              <a:t>Edit Master text styles</a:t>
            </a: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Calibri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Fifth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dt" idx="10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 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ftr" idx="11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1" name="PlaceHolder 5"/>
          <p:cNvSpPr>
            <a:spLocks noGrp="1"/>
          </p:cNvSpPr>
          <p:nvPr>
            <p:ph type="sldNum" idx="12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907945F0-7640-4C63-80EB-2D29B5785260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6000" strike="noStrike" u="none">
                <a:solidFill>
                  <a:schemeClr val="dk1"/>
                </a:solidFill>
                <a:uFillTx/>
                <a:latin typeface="Calibri Light"/>
              </a:rPr>
              <a:t>Click to edit Master title style</a:t>
            </a:r>
            <a:endParaRPr b="0" lang="en-US" sz="6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dt" idx="13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 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ftr" idx="14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sldNum" idx="15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D707C675-C057-4B4E-B3C0-62C4DEAD3AC4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4400" strike="noStrike" u="none">
                <a:solidFill>
                  <a:schemeClr val="dk1"/>
                </a:solidFill>
                <a:uFillTx/>
                <a:latin typeface="Calibri Light"/>
              </a:rPr>
              <a:t>Click to edit Master title style</a:t>
            </a:r>
            <a:endParaRPr b="0" lang="en-US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Calibri"/>
              </a:rPr>
              <a:t>Edit Master text styles</a:t>
            </a: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Calibri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Fifth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Calibri"/>
              </a:rPr>
              <a:t>Edit Master text styles</a:t>
            </a: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Calibri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Fifth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dt" idx="16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 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ftr" idx="17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sldNum" idx="18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CED7D3B7-0D78-484A-A6D8-43AF92ADF205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4400" strike="noStrike" u="none">
                <a:solidFill>
                  <a:schemeClr val="dk1"/>
                </a:solidFill>
                <a:uFillTx/>
                <a:latin typeface="Calibri Light"/>
              </a:rPr>
              <a:t>Click to edit Master title style</a:t>
            </a:r>
            <a:endParaRPr b="0" lang="en-US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n-US" sz="2400" strike="noStrike" u="none">
                <a:solidFill>
                  <a:schemeClr val="dk1"/>
                </a:solidFill>
                <a:uFillTx/>
                <a:latin typeface="Calibri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Calibri"/>
              </a:rPr>
              <a:t>Edit Master text styles</a:t>
            </a: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Calibri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Fifth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n-US" sz="2400" strike="noStrike" u="none">
                <a:solidFill>
                  <a:schemeClr val="dk1"/>
                </a:solidFill>
                <a:uFillTx/>
                <a:latin typeface="Calibri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0" name="PlaceHolder 5"/>
          <p:cNvSpPr>
            <a:spLocks noGrp="1"/>
          </p:cNvSpPr>
          <p:nvPr>
            <p:ph type="body"/>
          </p:nvPr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Calibri"/>
              </a:rPr>
              <a:t>Edit Master text styles</a:t>
            </a: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Calibri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Fifth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1" name="PlaceHolder 6"/>
          <p:cNvSpPr>
            <a:spLocks noGrp="1"/>
          </p:cNvSpPr>
          <p:nvPr>
            <p:ph type="dt" idx="19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 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2" name="PlaceHolder 7"/>
          <p:cNvSpPr>
            <a:spLocks noGrp="1"/>
          </p:cNvSpPr>
          <p:nvPr>
            <p:ph type="ftr" idx="20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3" name="PlaceHolder 8"/>
          <p:cNvSpPr>
            <a:spLocks noGrp="1"/>
          </p:cNvSpPr>
          <p:nvPr>
            <p:ph type="sldNum" idx="21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B4E9D3A0-A10F-4756-A304-55274A49B0C3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4400" strike="noStrike" u="none">
                <a:solidFill>
                  <a:schemeClr val="dk1"/>
                </a:solidFill>
                <a:uFillTx/>
                <a:latin typeface="Calibri Light"/>
              </a:rPr>
              <a:t>Click to edit Master title style</a:t>
            </a:r>
            <a:endParaRPr b="0" lang="en-US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dt" idx="22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 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ftr" idx="23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sldNum" idx="24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9AA37216-636E-4700-8C6C-4200CCE69D6A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dt" idx="25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 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ftr" idx="26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sldNum" idx="27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1E010CBA-37E0-458A-87DA-75D6AC69D96E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0" y="1041480"/>
            <a:ext cx="12191760" cy="2560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1" lang="en-US" sz="5400" strike="noStrike" u="none">
                <a:solidFill>
                  <a:schemeClr val="dk1"/>
                </a:solidFill>
                <a:uFillTx/>
                <a:latin typeface="Calibri Light"/>
              </a:rPr>
              <a:t>Constrained Set Cover Problem</a:t>
            </a:r>
            <a:endParaRPr b="1" lang="en-US" sz="5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buNone/>
            </a:pPr>
            <a:r>
              <a:rPr b="0" lang="en-US" sz="4400" strike="noStrike" u="none">
                <a:solidFill>
                  <a:schemeClr val="dk1"/>
                </a:solidFill>
                <a:uFillTx/>
                <a:latin typeface="Calibri Light"/>
              </a:rPr>
              <a:t>What is the Set Cover Problem?</a:t>
            </a:r>
            <a:endParaRPr b="0" lang="en-US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lnSpcReduction="9999"/>
          </a:bodyPr>
          <a:p>
            <a:pPr marL="228600" indent="-228600" defTabSz="91440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Calibri Light"/>
              </a:rPr>
              <a:t>A classic problem in combinatorial optimization.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algn="just" defTabSz="914400">
              <a:lnSpc>
                <a:spcPct val="90000"/>
              </a:lnSpc>
              <a:spcBef>
                <a:spcPts val="1001"/>
              </a:spcBef>
              <a:buNone/>
            </a:pP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Calibri Light"/>
              </a:rPr>
              <a:t>Given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864000" indent="-324000" defTabSz="9144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Calibri Light"/>
              </a:rPr>
              <a:t>Universe U = {e</a:t>
            </a:r>
            <a:r>
              <a:rPr b="0" lang="en-US" sz="2400" strike="noStrike" u="none" baseline="-8000">
                <a:solidFill>
                  <a:schemeClr val="dk1"/>
                </a:solidFill>
                <a:uFillTx/>
                <a:latin typeface="Calibri Light"/>
              </a:rPr>
              <a:t>1</a:t>
            </a:r>
            <a:r>
              <a:rPr b="0" lang="en-US" sz="2400" strike="noStrike" u="none">
                <a:solidFill>
                  <a:schemeClr val="dk1"/>
                </a:solidFill>
                <a:uFillTx/>
                <a:latin typeface="Calibri Light"/>
              </a:rPr>
              <a:t>, …, e</a:t>
            </a:r>
            <a:r>
              <a:rPr b="0" lang="en-US" sz="2400" strike="noStrike" u="none" baseline="-8000">
                <a:solidFill>
                  <a:schemeClr val="dk1"/>
                </a:solidFill>
                <a:uFillTx/>
                <a:latin typeface="Calibri Light"/>
              </a:rPr>
              <a:t>n</a:t>
            </a:r>
            <a:r>
              <a:rPr b="0" lang="en-US" sz="2400" strike="noStrike" u="none">
                <a:solidFill>
                  <a:schemeClr val="dk1"/>
                </a:solidFill>
                <a:uFillTx/>
                <a:latin typeface="Calibri Light"/>
              </a:rPr>
              <a:t>}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864000" indent="-324000" defTabSz="9144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Calibri Light"/>
              </a:rPr>
              <a:t>A collection of subsets S = {S</a:t>
            </a:r>
            <a:r>
              <a:rPr b="0" lang="en-US" sz="2400" strike="noStrike" u="none" baseline="-8000">
                <a:solidFill>
                  <a:schemeClr val="dk1"/>
                </a:solidFill>
                <a:uFillTx/>
                <a:latin typeface="Calibri Light"/>
              </a:rPr>
              <a:t>1</a:t>
            </a:r>
            <a:r>
              <a:rPr b="0" lang="en-US" sz="2400" strike="noStrike" u="none">
                <a:solidFill>
                  <a:schemeClr val="dk1"/>
                </a:solidFill>
                <a:uFillTx/>
                <a:latin typeface="Calibri Light"/>
              </a:rPr>
              <a:t>, …, S</a:t>
            </a:r>
            <a:r>
              <a:rPr b="0" lang="en-US" sz="2400" strike="noStrike" u="none" baseline="-8000">
                <a:solidFill>
                  <a:schemeClr val="dk1"/>
                </a:solidFill>
                <a:uFillTx/>
                <a:latin typeface="Calibri Light"/>
              </a:rPr>
              <a:t>m</a:t>
            </a:r>
            <a:r>
              <a:rPr b="0" lang="en-US" sz="2400" strike="noStrike" u="none">
                <a:solidFill>
                  <a:schemeClr val="dk1"/>
                </a:solidFill>
                <a:uFillTx/>
                <a:latin typeface="Calibri Light"/>
              </a:rPr>
              <a:t>}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Calibri Light"/>
              </a:rPr>
              <a:t>Goal: Find the smallest sub-collection ( C </a:t>
            </a:r>
            <a:r>
              <a:rPr b="0" lang="en-US" sz="2400" strike="noStrike" u="none">
                <a:solidFill>
                  <a:schemeClr val="dk1"/>
                </a:solidFill>
                <a:uFillTx/>
                <a:latin typeface="DejaVu Sans"/>
                <a:ea typeface="DejaVu Sans"/>
              </a:rPr>
              <a:t>⊆</a:t>
            </a:r>
            <a:r>
              <a:rPr b="0" lang="en-US" sz="2400" strike="noStrike" u="none">
                <a:solidFill>
                  <a:schemeClr val="dk1"/>
                </a:solidFill>
                <a:uFillTx/>
                <a:latin typeface="Calibri Light"/>
              </a:rPr>
              <a:t> S ) such that ( </a:t>
            </a:r>
            <a:r>
              <a:rPr b="0" lang="en-US" sz="2400" strike="noStrike" u="none">
                <a:solidFill>
                  <a:schemeClr val="dk1"/>
                </a:solidFill>
                <a:uFillTx/>
                <a:latin typeface="DejaVu Sans"/>
                <a:ea typeface="DejaVu Sans"/>
              </a:rPr>
              <a:t>⋃</a:t>
            </a:r>
            <a:r>
              <a:rPr b="0" lang="en-US" sz="2400" strike="noStrike" u="none" baseline="-8000">
                <a:solidFill>
                  <a:schemeClr val="dk1"/>
                </a:solidFill>
                <a:uFillTx/>
                <a:latin typeface="Calibri Light"/>
              </a:rPr>
              <a:t>Si </a:t>
            </a:r>
            <a:r>
              <a:rPr b="0" lang="en-US" sz="2400" strike="noStrike" u="none" baseline="-8000">
                <a:solidFill>
                  <a:schemeClr val="dk1"/>
                </a:solidFill>
                <a:uFillTx/>
                <a:latin typeface="DejaVu Sans"/>
                <a:ea typeface="DejaVu Sans"/>
              </a:rPr>
              <a:t>є</a:t>
            </a:r>
            <a:r>
              <a:rPr b="0" lang="en-US" sz="2400" strike="noStrike" u="none" baseline="-8000">
                <a:solidFill>
                  <a:schemeClr val="dk1"/>
                </a:solidFill>
                <a:uFillTx/>
                <a:latin typeface="Calibri Light"/>
              </a:rPr>
              <a:t> C</a:t>
            </a:r>
            <a:r>
              <a:rPr b="0" lang="en-US" sz="2400" strike="noStrike" u="none">
                <a:solidFill>
                  <a:schemeClr val="dk1"/>
                </a:solidFill>
                <a:uFillTx/>
                <a:latin typeface="Calibri Light"/>
              </a:rPr>
              <a:t>} S</a:t>
            </a:r>
            <a:r>
              <a:rPr b="0" lang="en-US" sz="2400" strike="noStrike" u="none" baseline="-8000">
                <a:solidFill>
                  <a:schemeClr val="dk1"/>
                </a:solidFill>
                <a:uFillTx/>
                <a:latin typeface="Calibri Light"/>
              </a:rPr>
              <a:t>i</a:t>
            </a:r>
            <a:r>
              <a:rPr b="0" lang="en-US" sz="2400" strike="noStrike" u="none">
                <a:solidFill>
                  <a:schemeClr val="dk1"/>
                </a:solidFill>
                <a:uFillTx/>
                <a:latin typeface="Calibri Light"/>
              </a:rPr>
              <a:t> = U ).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Calibri Light"/>
              </a:rPr>
              <a:t>This is an Np-Hard problem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Calibri Light"/>
              </a:rPr>
              <a:t>Approximable with a </a:t>
            </a:r>
            <a:r>
              <a:rPr b="0" i="1" lang="en-US" sz="2400" strike="noStrike" u="none">
                <a:solidFill>
                  <a:schemeClr val="dk1"/>
                </a:solidFill>
                <a:uFillTx/>
                <a:latin typeface="Calibri Light"/>
              </a:rPr>
              <a:t>ln</a:t>
            </a:r>
            <a:r>
              <a:rPr b="0" lang="en-US" sz="2400" strike="noStrike" u="none">
                <a:solidFill>
                  <a:schemeClr val="dk1"/>
                </a:solidFill>
                <a:uFillTx/>
                <a:latin typeface="Calibri Light"/>
              </a:rPr>
              <a:t>n factor using the greedy algorithm.</a:t>
            </a:r>
            <a:br>
              <a:rPr sz="2400"/>
            </a:br>
            <a:r>
              <a:rPr b="0" lang="en-US" sz="2400" strike="noStrike" u="none">
                <a:solidFill>
                  <a:schemeClr val="dk1"/>
                </a:solidFill>
                <a:uFillTx/>
                <a:latin typeface="Calibri Light"/>
              </a:rPr>
              <a:t> 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algn="just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buNone/>
            </a:pPr>
            <a:r>
              <a:rPr b="0" lang="en-US" sz="4400" strike="noStrike" u="none">
                <a:solidFill>
                  <a:schemeClr val="dk1"/>
                </a:solidFill>
                <a:uFillTx/>
                <a:latin typeface="Calibri Light"/>
              </a:rPr>
              <a:t>Research lab Set Cover Problem?</a:t>
            </a:r>
            <a:endParaRPr b="0" lang="en-US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28600" indent="-228600" defTabSz="91440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Calibri Light"/>
              </a:rPr>
              <a:t>A research lab has published n  papers for a venue.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Calibri Light"/>
              </a:rPr>
              <a:t>Each paper has authors from the lab; some papers share authors.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Calibri Light"/>
              </a:rPr>
              <a:t>Goal: Select the minimum number of researchers to present all papers, given that each researcher can at most present m papers.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2519</TotalTime>
  <Application>LibreOffice/24.8.6.2$Linux_X86_64 LibreOffice_project/d50be90c1d90f0f90a5235ffcbbafbbfa38a83c2</Application>
  <AppVersion>15.0000</AppVersion>
  <Words>644</Words>
  <Paragraphs>78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2023-08-02T02:32:03Z</dcterms:created>
  <dc:creator>Reza Rahimi Azghan</dc:creator>
  <dc:description/>
  <dc:language>en-US</dc:language>
  <cp:lastModifiedBy/>
  <dcterms:modified xsi:type="dcterms:W3CDTF">2025-04-30T11:27:07Z</dcterms:modified>
  <cp:revision>272</cp:revision>
  <dc:subject/>
  <dc:title>An Introduction to Propensity Score Methods  for Reducing the Effects of Confounding  in Observational Studies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12</vt:i4>
  </property>
</Properties>
</file>