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4AE8-CB4B-47C9-A709-B2903E32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FDE3B-E203-4BB2-BC8E-66603F7C9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E07D-3EC9-4ECB-810C-A84564B3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4565-AA0B-46F0-B71A-25CD6D2A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F932-1E83-4E99-94B6-F1F36002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905B-F017-471A-8679-E6D0D8CA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D75AC-24B2-49F1-8AE3-E289A1633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238-7D9F-4725-8F3E-34186717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70FB-DC6B-474B-91AA-CB658709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F5D6-EFCD-41F8-8888-CC26D50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1F68B-5D09-4D36-9CBA-43D416E49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3B3D2-023E-40E2-AD18-E199C371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C1D2-3928-44D0-A70C-243848D1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14BD-6147-4932-8DBF-EDB3088B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25DD-9E34-470E-926B-774BF2BE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4127-0AD7-4162-8645-A0EF5216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9C5-E6C8-4288-B737-48352F52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413D-6138-4F4A-98E8-C64D0F37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1AA8-4A6C-4204-8B57-5D50BBA0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8778-6C3F-4F46-BD95-F65B1AC2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4FC9-9113-4A7D-A3AA-231B2FC0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57D9-B575-4E92-97AC-E7703FAD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D9C8-85CD-45D2-A8B3-B9077485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1546-5945-47DD-A338-6838CFE0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1C08-B6CA-4DA9-9426-5FC83D71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8BE3-C968-4AED-AA29-B6E8FB59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D2B9-F31B-43B6-87D1-68D1E422B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6E62B-B456-44CC-A147-02AF6B52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29892-B063-4741-9F60-89D76F6C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9A47-4358-4487-A709-0AF4B54E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65417-6A76-42D1-A28D-D5FF726C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C2A6-9E7A-42B3-BB62-4B570293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F965-977C-4E9F-BCF2-1269D946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2619E-67D7-445F-BBB0-16F7EF0B0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52731-0D6B-4C34-B1BE-A52E443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A1F16-654A-4D64-9B75-72BA7383A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20B3-D5E0-4776-8941-4A31C93B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14EA7-CE97-4D47-AF83-689E34AD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FC0B2-B7C3-4BBC-A7CC-D781D23F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4D32-00EA-464C-A786-AA2E658C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4BFFE-0D26-4531-B1D6-5A38229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7C25A-BB28-44AE-8247-EA9CCFBA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79ABB-A031-4D83-A9C9-651BF65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B878A-CF00-4547-948A-9CA7F560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AC891-D31D-493F-A69F-2F2F9738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11039-A6C0-4707-AAC5-39FD33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D170-1E36-4E82-BDFA-A14DA67E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E7FD-B192-4396-AF95-4D5502CD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F6C4-8EAC-4CEB-BD94-3AAD2639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04B2A-8A4F-482A-91B5-CCD97E6E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3CB97-BC0C-488F-B5C5-F7251463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C42E7-C4C6-4B76-BB89-45509436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FC19-35A9-45D6-86CC-7300ADA6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F0FED-0CED-46F0-BC7E-A4982C19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D9D1B-4131-45B8-99CB-4654629D1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3081B-A42D-415B-8F57-E2EDB996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8555-AF68-4C17-8C90-438B947B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541A-CF02-479A-9E2E-D98E900C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FACF1-09E6-4336-9F29-02E851E8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F4DEF-A925-4C43-82B7-64DEE878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F03E1-00F4-4E87-AA3E-8C0AF0FBE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47A3-35B1-4EB2-89D2-91CE93BEBB0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1700-E042-490C-B12B-ED0FACD3A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19E9-3F11-4D35-B71A-B08EE15C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F9F5-63F7-4789-9396-CD8B6A88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12192000" cy="2560638"/>
          </a:xfrm>
        </p:spPr>
        <p:txBody>
          <a:bodyPr>
            <a:noAutofit/>
          </a:bodyPr>
          <a:lstStyle/>
          <a:p>
            <a:r>
              <a:rPr lang="en-US" sz="4000" dirty="0" err="1"/>
              <a:t>DeepFood</a:t>
            </a:r>
            <a:r>
              <a:rPr lang="en-US" sz="4000" dirty="0"/>
              <a:t>: Food Image Analysis and Dietary Assessment via Deep Model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i="1" dirty="0"/>
              <a:t>IEEE’S SPECIAL SECTION ON DATA-ENABLED INTELLIGENCE FOR DIGITAL HEALTH</a:t>
            </a:r>
            <a:endParaRPr lang="en-US" sz="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8E751-92AD-453D-9154-FE67AAF9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8903"/>
            <a:ext cx="9144000" cy="1484312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LANDU JIANG, BOJIA QIU, XUE LIU, CHENXI HUANG, and KUNHUI LIN</a:t>
            </a:r>
            <a:r>
              <a:rPr lang="en-US" sz="2000" b="1" dirty="0"/>
              <a:t> </a:t>
            </a:r>
            <a:br>
              <a:rPr lang="en-US" sz="2000" b="1" dirty="0"/>
            </a:br>
            <a:endParaRPr lang="en-US" sz="2000" b="1" dirty="0"/>
          </a:p>
          <a:p>
            <a:endParaRPr lang="en-US" sz="2000" b="1" dirty="0"/>
          </a:p>
          <a:p>
            <a:r>
              <a:rPr lang="en-US" sz="1600" dirty="0"/>
              <a:t>School of Informatics, Xiamen University, </a:t>
            </a:r>
            <a:br>
              <a:rPr lang="en-US" sz="1600" dirty="0"/>
            </a:br>
            <a:r>
              <a:rPr lang="en-US" sz="1600" dirty="0"/>
              <a:t>School of Computer Science, McGill University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24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 and Performance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78301-687B-4AF5-8179-3016B3EF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3E0CF-0D19-49A0-A7E6-C412D7AE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92" y="2701153"/>
            <a:ext cx="6922977" cy="27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 and Performance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78301-687B-4AF5-8179-3016B3EF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430F2-D6AE-46AE-89E4-FC90C934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2905919"/>
            <a:ext cx="56292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/>
              <a:t>Assesement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78301-687B-4AF5-8179-3016B3EF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They built a reference table of nutrition facts tables based on the data from USDA (the USDA National Nutrient Database) including all the food items in the datasets 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each food items detected in the image, they assume basic weight is 400 grams per item, which is a normal size for a single serve.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D750-E1DD-4EC0-A36B-4E7F8539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29" y="3799173"/>
            <a:ext cx="6649941" cy="26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dirty="0">
                <a:latin typeface="+mj-lt"/>
              </a:rPr>
              <a:t>Obesity and dietary habits as major health challenges globally.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What and how people eat is always the major problem that results in weight gain.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Medical cost for people who have obesity was $1,429 higher than those of normal weight.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An accurate estimation of dietary caloric intake will be very important for well-being. Besides, the rapid development of Internet of Things (IoT) and the explosion of data enhances the social media user experience.</a:t>
            </a:r>
          </a:p>
          <a:p>
            <a:pPr marL="0" indent="0" algn="just">
              <a:buNone/>
            </a:pP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08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DeepFood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A deep learning-based system for recognizing (localizing and classifying) food items from images</a:t>
            </a:r>
          </a:p>
          <a:p>
            <a:pPr lvl="1"/>
            <a:r>
              <a:rPr lang="en-US" sz="2000" dirty="0">
                <a:latin typeface="+mj-lt"/>
              </a:rPr>
              <a:t>Uses Faster R-CNN for object detection</a:t>
            </a:r>
          </a:p>
          <a:p>
            <a:pPr algn="just"/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Provides detailed nutritional analysis</a:t>
            </a:r>
          </a:p>
          <a:p>
            <a:pPr lvl="1" algn="just"/>
            <a:r>
              <a:rPr lang="en-US" sz="2000" dirty="0">
                <a:latin typeface="+mj-lt"/>
              </a:rPr>
              <a:t>Generates dietary reports with calorie and macronutrient breakdown</a:t>
            </a:r>
          </a:p>
          <a:p>
            <a:pPr marL="457200" lvl="1" indent="0" algn="just">
              <a:buNone/>
            </a:pPr>
            <a:endParaRPr lang="en-US" sz="20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Specifically, they propose a three-step algorithm.</a:t>
            </a:r>
          </a:p>
          <a:p>
            <a:pPr lvl="1"/>
            <a:r>
              <a:rPr lang="en-US" sz="2000" dirty="0">
                <a:latin typeface="+mj-lt"/>
              </a:rPr>
              <a:t>Regional Proposal Network </a:t>
            </a:r>
          </a:p>
          <a:p>
            <a:pPr lvl="1"/>
            <a:r>
              <a:rPr lang="en-US" sz="2000" dirty="0">
                <a:latin typeface="+mj-lt"/>
              </a:rPr>
              <a:t>Classify each region </a:t>
            </a:r>
          </a:p>
          <a:p>
            <a:pPr lvl="1"/>
            <a:r>
              <a:rPr lang="en-US" sz="2000" dirty="0">
                <a:latin typeface="+mj-lt"/>
              </a:rPr>
              <a:t>generate a dietary assessment report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62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3373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+mj-lt"/>
              </a:rPr>
              <a:t>They explore a deep model based approach (using faster RCNN) for food recognition and dietary assessment. </a:t>
            </a:r>
          </a:p>
          <a:p>
            <a:pPr algn="just"/>
            <a:r>
              <a:rPr lang="en-US" sz="2400" dirty="0">
                <a:latin typeface="+mj-lt"/>
              </a:rPr>
              <a:t>They generate/revise a new food related dataset, named FOOD20-with-bbx, based on the existing dataset FOOD101 dataset.</a:t>
            </a:r>
          </a:p>
          <a:p>
            <a:pPr algn="just"/>
            <a:r>
              <a:rPr lang="en-US" sz="2400" dirty="0">
                <a:latin typeface="+mj-lt"/>
              </a:rPr>
              <a:t>They use UEC-FOOD100 [38] and UEC-FOOD256 [32] datasets with bounding box information for detection evaluation.</a:t>
            </a:r>
          </a:p>
          <a:p>
            <a:pPr marL="0" indent="0" algn="just">
              <a:buNone/>
            </a:pPr>
            <a:r>
              <a:rPr lang="en-US" sz="2400" dirty="0">
                <a:latin typeface="+mj-lt"/>
              </a:rPr>
              <a:t> </a:t>
            </a: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AF597-4302-4D3B-8D14-910AC579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7" y="3372882"/>
            <a:ext cx="2563584" cy="34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UEC-FOOD100:</a:t>
            </a:r>
            <a:r>
              <a:rPr lang="en-US" sz="2400" dirty="0">
                <a:latin typeface="+mj-lt"/>
              </a:rPr>
              <a:t> 12,740 images, 100 categories</a:t>
            </a:r>
          </a:p>
          <a:p>
            <a:r>
              <a:rPr lang="en-US" sz="2400" b="1" dirty="0">
                <a:latin typeface="+mj-lt"/>
              </a:rPr>
              <a:t>UEC-FOOD256:</a:t>
            </a:r>
            <a:r>
              <a:rPr lang="en-US" sz="2400" dirty="0">
                <a:latin typeface="+mj-lt"/>
              </a:rPr>
              <a:t> 31,395 images, 256 categories</a:t>
            </a:r>
          </a:p>
          <a:p>
            <a:r>
              <a:rPr lang="en-US" sz="2400" b="1" dirty="0">
                <a:latin typeface="+mj-lt"/>
              </a:rPr>
              <a:t>FOOD20-with-bbx:</a:t>
            </a:r>
            <a:r>
              <a:rPr lang="en-US" sz="2400" dirty="0">
                <a:latin typeface="+mj-lt"/>
              </a:rPr>
              <a:t> Subset of FOOD101 with manually labeled bounding boxes</a:t>
            </a:r>
          </a:p>
          <a:p>
            <a:r>
              <a:rPr lang="en-US" sz="2400" dirty="0">
                <a:latin typeface="+mj-lt"/>
              </a:rPr>
              <a:t>The problem of High intra-class and low inter-class variance in food images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Data augmentation techniques </a:t>
            </a:r>
            <a:r>
              <a:rPr lang="en-US" sz="2400">
                <a:latin typeface="+mj-lt"/>
              </a:rPr>
              <a:t>included horizontal </a:t>
            </a:r>
            <a:r>
              <a:rPr lang="en-US" sz="2400" dirty="0">
                <a:latin typeface="+mj-lt"/>
              </a:rPr>
              <a:t>flipping, rotation (90°, 180°, 270°)</a:t>
            </a: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F197A-272B-4AF0-85E8-83021115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3" y="3581534"/>
            <a:ext cx="3014159" cy="18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Methodologies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Faster R-CNN:</a:t>
            </a:r>
          </a:p>
          <a:p>
            <a:pPr lvl="1"/>
            <a:r>
              <a:rPr lang="en-US" sz="2000" dirty="0">
                <a:latin typeface="+mj-lt"/>
              </a:rPr>
              <a:t>Region Proposal Network for generating </a:t>
            </a:r>
            <a:r>
              <a:rPr lang="en-US" sz="2000" dirty="0" err="1">
                <a:latin typeface="+mj-lt"/>
              </a:rPr>
              <a:t>RoIs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Bounding box regression for accurate localization</a:t>
            </a:r>
          </a:p>
          <a:p>
            <a:pPr lvl="1"/>
            <a:r>
              <a:rPr lang="en-US" sz="2000" dirty="0">
                <a:latin typeface="+mj-lt"/>
              </a:rPr>
              <a:t>Highly efficient for detecting multiple food items in complex scenarios</a:t>
            </a:r>
          </a:p>
          <a:p>
            <a:r>
              <a:rPr lang="en-US" sz="2400" dirty="0">
                <a:latin typeface="+mj-lt"/>
              </a:rPr>
              <a:t>Classification Model:</a:t>
            </a:r>
          </a:p>
          <a:p>
            <a:pPr lvl="1"/>
            <a:r>
              <a:rPr lang="en-US" sz="2000" dirty="0">
                <a:latin typeface="+mj-lt"/>
              </a:rPr>
              <a:t>VGG-16 for feature extraction and classification</a:t>
            </a:r>
          </a:p>
          <a:p>
            <a:pPr lvl="1"/>
            <a:r>
              <a:rPr lang="en-US" sz="2000" dirty="0">
                <a:latin typeface="+mj-lt"/>
              </a:rPr>
              <a:t>Transfer learning employed to adapt the model to food datasets</a:t>
            </a:r>
          </a:p>
          <a:p>
            <a:r>
              <a:rPr lang="en-US" sz="2400" dirty="0">
                <a:latin typeface="+mj-lt"/>
              </a:rPr>
              <a:t>Evaluation Metrics:</a:t>
            </a:r>
          </a:p>
          <a:p>
            <a:pPr lvl="1"/>
            <a:r>
              <a:rPr lang="en-US" sz="2000" dirty="0">
                <a:latin typeface="+mj-lt"/>
              </a:rPr>
              <a:t>Mean Average Precision (</a:t>
            </a:r>
            <a:r>
              <a:rPr lang="en-US" sz="2000" dirty="0" err="1">
                <a:latin typeface="+mj-lt"/>
              </a:rPr>
              <a:t>mAP</a:t>
            </a:r>
            <a:r>
              <a:rPr lang="en-US" sz="2000" dirty="0">
                <a:latin typeface="+mj-lt"/>
              </a:rPr>
              <a:t>) for detection: Measures precision and recall across various thresholds</a:t>
            </a:r>
          </a:p>
          <a:p>
            <a:pPr lvl="1"/>
            <a:r>
              <a:rPr lang="en-US" sz="2000" dirty="0">
                <a:latin typeface="+mj-lt"/>
              </a:rPr>
              <a:t>Intersection over Union (</a:t>
            </a:r>
            <a:r>
              <a:rPr lang="en-US" sz="2000" dirty="0" err="1">
                <a:latin typeface="+mj-lt"/>
              </a:rPr>
              <a:t>IoU</a:t>
            </a:r>
            <a:r>
              <a:rPr lang="en-US" sz="2000" dirty="0">
                <a:latin typeface="+mj-lt"/>
              </a:rPr>
              <a:t>) for bounding box accuracy: Evaluates the overlap between predicted and ground truth boxes</a:t>
            </a:r>
          </a:p>
        </p:txBody>
      </p:sp>
    </p:spTree>
    <p:extLst>
      <p:ext uri="{BB962C8B-B14F-4D97-AF65-F5344CB8AC3E}">
        <p14:creationId xmlns:p14="http://schemas.microsoft.com/office/powerpoint/2010/main" val="167294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Methodologies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Faster R-CNN:</a:t>
            </a:r>
          </a:p>
          <a:p>
            <a:pPr lvl="1"/>
            <a:r>
              <a:rPr lang="en-US" sz="2000" dirty="0">
                <a:latin typeface="+mj-lt"/>
              </a:rPr>
              <a:t>Region Proposal Network for generating </a:t>
            </a:r>
            <a:r>
              <a:rPr lang="en-US" sz="2000" dirty="0" err="1">
                <a:latin typeface="+mj-lt"/>
              </a:rPr>
              <a:t>RoIs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Bounding box regression for accurate localization</a:t>
            </a:r>
          </a:p>
          <a:p>
            <a:pPr lvl="1"/>
            <a:r>
              <a:rPr lang="en-US" sz="2000" dirty="0">
                <a:latin typeface="+mj-lt"/>
              </a:rPr>
              <a:t>Highly efficient for detecting multiple food items in complex scenarios</a:t>
            </a:r>
          </a:p>
          <a:p>
            <a:r>
              <a:rPr lang="en-US" sz="2400" dirty="0">
                <a:latin typeface="+mj-lt"/>
              </a:rPr>
              <a:t>Classification Model:</a:t>
            </a:r>
          </a:p>
          <a:p>
            <a:pPr lvl="1"/>
            <a:r>
              <a:rPr lang="en-US" sz="2000" dirty="0">
                <a:latin typeface="+mj-lt"/>
              </a:rPr>
              <a:t>VGG-16 for feature extraction and classification</a:t>
            </a:r>
          </a:p>
          <a:p>
            <a:pPr lvl="1"/>
            <a:r>
              <a:rPr lang="en-US" sz="2000" dirty="0">
                <a:latin typeface="+mj-lt"/>
              </a:rPr>
              <a:t>Transfer learning employed to adapt the model to food datasets</a:t>
            </a:r>
          </a:p>
          <a:p>
            <a:r>
              <a:rPr lang="en-US" sz="2400" dirty="0">
                <a:latin typeface="+mj-lt"/>
              </a:rPr>
              <a:t>Evaluation Metrics:</a:t>
            </a:r>
          </a:p>
          <a:p>
            <a:pPr lvl="1"/>
            <a:r>
              <a:rPr lang="en-US" sz="2000" dirty="0">
                <a:latin typeface="+mj-lt"/>
              </a:rPr>
              <a:t>Mean Average Precision (</a:t>
            </a:r>
            <a:r>
              <a:rPr lang="en-US" sz="2000" dirty="0" err="1">
                <a:latin typeface="+mj-lt"/>
              </a:rPr>
              <a:t>mAP</a:t>
            </a:r>
            <a:r>
              <a:rPr lang="en-US" sz="2000" dirty="0">
                <a:latin typeface="+mj-lt"/>
              </a:rPr>
              <a:t>) for detection: Measures precision and recall across various thresholds</a:t>
            </a:r>
          </a:p>
          <a:p>
            <a:pPr lvl="1"/>
            <a:r>
              <a:rPr lang="en-US" sz="2000" dirty="0">
                <a:latin typeface="+mj-lt"/>
              </a:rPr>
              <a:t>Intersection over Union (</a:t>
            </a:r>
            <a:r>
              <a:rPr lang="en-US" sz="2000" dirty="0" err="1">
                <a:latin typeface="+mj-lt"/>
              </a:rPr>
              <a:t>IoU</a:t>
            </a:r>
            <a:r>
              <a:rPr lang="en-US" sz="2000" dirty="0">
                <a:latin typeface="+mj-lt"/>
              </a:rPr>
              <a:t>) for bounding box accuracy: Evaluates the overlap between predicted and ground truth boxes</a:t>
            </a:r>
          </a:p>
        </p:txBody>
      </p:sp>
    </p:spTree>
    <p:extLst>
      <p:ext uri="{BB962C8B-B14F-4D97-AF65-F5344CB8AC3E}">
        <p14:creationId xmlns:p14="http://schemas.microsoft.com/office/powerpoint/2010/main" val="215290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 and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558-EBAF-4022-9DCC-3F561DF0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Faster R-CNN:</a:t>
            </a:r>
          </a:p>
          <a:p>
            <a:pPr lvl="1"/>
            <a:r>
              <a:rPr lang="en-US" sz="2000" dirty="0">
                <a:latin typeface="+mj-lt"/>
              </a:rPr>
              <a:t>Region Proposal Network for generating </a:t>
            </a:r>
            <a:r>
              <a:rPr lang="en-US" sz="2000" dirty="0" err="1">
                <a:latin typeface="+mj-lt"/>
              </a:rPr>
              <a:t>RoIs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Bounding box regression for accurate localization</a:t>
            </a:r>
          </a:p>
          <a:p>
            <a:pPr lvl="1"/>
            <a:r>
              <a:rPr lang="en-US" sz="2000" dirty="0">
                <a:latin typeface="+mj-lt"/>
              </a:rPr>
              <a:t>Highly efficient for detecting multiple food items in complex scenarios</a:t>
            </a:r>
          </a:p>
          <a:p>
            <a:r>
              <a:rPr lang="en-US" sz="2400" dirty="0">
                <a:latin typeface="+mj-lt"/>
              </a:rPr>
              <a:t>Classification Model:</a:t>
            </a:r>
          </a:p>
          <a:p>
            <a:pPr lvl="1"/>
            <a:r>
              <a:rPr lang="en-US" sz="2000" dirty="0">
                <a:latin typeface="+mj-lt"/>
              </a:rPr>
              <a:t>VGG-16 for feature extraction and classification</a:t>
            </a:r>
          </a:p>
          <a:p>
            <a:pPr lvl="1"/>
            <a:r>
              <a:rPr lang="en-US" sz="2000" dirty="0">
                <a:latin typeface="+mj-lt"/>
              </a:rPr>
              <a:t>Transfer learning employed to adapt the model to food datasets</a:t>
            </a:r>
          </a:p>
          <a:p>
            <a:r>
              <a:rPr lang="en-US" sz="2400" dirty="0">
                <a:latin typeface="+mj-lt"/>
              </a:rPr>
              <a:t>Evaluation Metrics:</a:t>
            </a:r>
          </a:p>
          <a:p>
            <a:pPr lvl="1"/>
            <a:r>
              <a:rPr lang="en-US" sz="2000" dirty="0">
                <a:latin typeface="+mj-lt"/>
              </a:rPr>
              <a:t>Mean Average Precision (</a:t>
            </a:r>
            <a:r>
              <a:rPr lang="en-US" sz="2000" dirty="0" err="1">
                <a:latin typeface="+mj-lt"/>
              </a:rPr>
              <a:t>mAP</a:t>
            </a:r>
            <a:r>
              <a:rPr lang="en-US" sz="2000" dirty="0">
                <a:latin typeface="+mj-lt"/>
              </a:rPr>
              <a:t>) for detection: Measures precision and recall across various thresholds</a:t>
            </a:r>
          </a:p>
          <a:p>
            <a:pPr lvl="1"/>
            <a:r>
              <a:rPr lang="en-US" sz="2000" dirty="0">
                <a:latin typeface="+mj-lt"/>
              </a:rPr>
              <a:t>Intersection over Union (</a:t>
            </a:r>
            <a:r>
              <a:rPr lang="en-US" sz="2000" dirty="0" err="1">
                <a:latin typeface="+mj-lt"/>
              </a:rPr>
              <a:t>IoU</a:t>
            </a:r>
            <a:r>
              <a:rPr lang="en-US" sz="2000" dirty="0">
                <a:latin typeface="+mj-lt"/>
              </a:rPr>
              <a:t>) for bounding box accuracy: Evaluates the overlap between predicted and ground truth boxes</a:t>
            </a:r>
          </a:p>
        </p:txBody>
      </p:sp>
    </p:spTree>
    <p:extLst>
      <p:ext uri="{BB962C8B-B14F-4D97-AF65-F5344CB8AC3E}">
        <p14:creationId xmlns:p14="http://schemas.microsoft.com/office/powerpoint/2010/main" val="130266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FF9C-D18A-49FA-8C50-327A38C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 and Performance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78301-687B-4AF5-8179-3016B3EF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ACD02-7B21-426B-A0C0-DE694D10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75" y="2035989"/>
            <a:ext cx="7655573" cy="34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644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DeepFood: Food Image Analysis and Dietary Assessment via Deep Model    IEEE’S SPECIAL SECTION ON DATA-ENABLED INTELLIGENCE FOR DIGITAL HEALTH</vt:lpstr>
      <vt:lpstr>Introduction</vt:lpstr>
      <vt:lpstr>Overview of DeepFood</vt:lpstr>
      <vt:lpstr>Contributions</vt:lpstr>
      <vt:lpstr>Datasets</vt:lpstr>
      <vt:lpstr>Key Methodologies </vt:lpstr>
      <vt:lpstr>Key Methodologies </vt:lpstr>
      <vt:lpstr>Key Results and Performance </vt:lpstr>
      <vt:lpstr>Key Results and Performance </vt:lpstr>
      <vt:lpstr>Key Results and Performance </vt:lpstr>
      <vt:lpstr>Key Results and Performance </vt:lpstr>
      <vt:lpstr>Dietary Assesement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Propensity Score Methods  for Reducing the Effects of Confounding  in Observational Studies</dc:title>
  <dc:creator>Reza Rahimi Azghan</dc:creator>
  <cp:lastModifiedBy>Reza Rahimi Azghan</cp:lastModifiedBy>
  <cp:revision>264</cp:revision>
  <dcterms:created xsi:type="dcterms:W3CDTF">2023-08-02T02:32:03Z</dcterms:created>
  <dcterms:modified xsi:type="dcterms:W3CDTF">2025-01-22T19:07:24Z</dcterms:modified>
</cp:coreProperties>
</file>