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5143500" type="screen16x9"/>
  <p:notesSz cx="6858000" cy="9144000"/>
  <p:embeddedFontLst>
    <p:embeddedFont>
      <p:font typeface="Roboto Mono" pitchFamily="49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E23DA41-D707-4BDA-9D5B-5041C2BDD19C}">
  <a:tblStyle styleId="{EE23DA41-D707-4BDA-9D5B-5041C2BDD19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23"/>
    <p:restoredTop sz="59524"/>
  </p:normalViewPr>
  <p:slideViewPr>
    <p:cSldViewPr snapToGrid="0">
      <p:cViewPr varScale="1">
        <p:scale>
          <a:sx n="91" d="100"/>
          <a:sy n="91" d="100"/>
        </p:scale>
        <p:origin x="2432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9d4d0bf2c8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9d4d0bf2c8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9d5d7d53dc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9d5d7d53dc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9d5d7d53dc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9d5d7d53dc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9d5d7d53dc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9d5d7d53dc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9d5d7d53dc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9d5d7d53dc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9d5d7d53dc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9d5d7d53dc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9d5d7d53dc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9d5d7d53dc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9d5d7d53dc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9d5d7d53dc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9d5d7d53dc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9d5d7d53dc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9d5d7d53dc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39d5d7d53dc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9d4d0bf2c8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9d4d0bf2c8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3810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9d5d7d53dc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39d5d7d53dc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9d5d7d53dc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9d5d7d53dc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9d5d7d53dc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9d5d7d53dc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9e51251d90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9e51251d90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9d5d7d53dc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9d5d7d53dc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9d5d7d53dc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9d5d7d53dc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9d5d7d53dc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9d5d7d53dc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9d5d7d53dc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39d5d7d53dc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9d5d7d53dc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9d5d7d53dc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9d5d7d53dc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9d5d7d53dc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9d4d0bf2c8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9d4d0bf2c8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9d5d7d53dc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39d5d7d53dc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9d5d7d53dc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39d5d7d53dc_0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9e51251d90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9e51251d90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9d4d0bf2c8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9d4d0bf2c8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9d4d0bf2c8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9d4d0bf2c8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9d4d0bf2c8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9d4d0bf2c8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9d4d0bf2c8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9d4d0bf2c8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9d4d0bf2c8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9d4d0bf2c8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9d4d0bf2c8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9d4d0bf2c8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220950" y="453025"/>
            <a:ext cx="8702100" cy="314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HealthFlow: A Self-Evolving AI Agent with Meta Planning for Autonomous Healthcare Research</a:t>
            </a:r>
            <a:endParaRPr/>
          </a:p>
        </p:txBody>
      </p:sp>
      <p:sp>
        <p:nvSpPr>
          <p:cNvPr id="55" name="Google Shape;55;p13"/>
          <p:cNvSpPr txBox="1"/>
          <p:nvPr/>
        </p:nvSpPr>
        <p:spPr>
          <a:xfrm>
            <a:off x="3194350" y="378677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Release date: Oct 11, 2025.</a:t>
            </a: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3194350" y="4669550"/>
            <a:ext cx="3000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</a:rPr>
              <a:t>not yet peer-reviewed</a:t>
            </a:r>
            <a:endParaRPr/>
          </a:p>
        </p:txBody>
      </p:sp>
      <p:sp>
        <p:nvSpPr>
          <p:cNvPr id="57" name="Google Shape;57;p13"/>
          <p:cNvSpPr txBox="1"/>
          <p:nvPr/>
        </p:nvSpPr>
        <p:spPr>
          <a:xfrm>
            <a:off x="3194350" y="428587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arXiv preprint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/>
        </p:nvSpPr>
        <p:spPr>
          <a:xfrm>
            <a:off x="0" y="0"/>
            <a:ext cx="6975300" cy="15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HealthFlow uses </a:t>
            </a:r>
            <a:r>
              <a:rPr lang="en" sz="1100" b="1">
                <a:solidFill>
                  <a:schemeClr val="dk1"/>
                </a:solidFill>
              </a:rPr>
              <a:t>four specialized agents</a:t>
            </a:r>
            <a:r>
              <a:rPr lang="en" sz="1100">
                <a:solidFill>
                  <a:schemeClr val="dk1"/>
                </a:solidFill>
              </a:rPr>
              <a:t> to manage complex research tasks.</a:t>
            </a:r>
            <a:br>
              <a:rPr lang="en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Each agent focuses on one stage of the </a:t>
            </a:r>
            <a:r>
              <a:rPr lang="en" sz="1100" b="1">
                <a:solidFill>
                  <a:schemeClr val="dk1"/>
                </a:solidFill>
              </a:rPr>
              <a:t>problem-solving lifecycle</a:t>
            </a:r>
            <a:r>
              <a:rPr lang="en" sz="1100">
                <a:solidFill>
                  <a:schemeClr val="dk1"/>
                </a:solidFill>
              </a:rPr>
              <a:t>:</a:t>
            </a: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 sz="1100" b="1">
                <a:solidFill>
                  <a:schemeClr val="dk1"/>
                </a:solidFill>
              </a:rPr>
              <a:t>AM (Meta agent)</a:t>
            </a:r>
            <a:r>
              <a:rPr lang="en" sz="1100">
                <a:solidFill>
                  <a:schemeClr val="dk1"/>
                </a:solidFill>
              </a:rPr>
              <a:t>: plans strategy</a:t>
            </a: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 sz="1100" b="1">
                <a:solidFill>
                  <a:schemeClr val="dk1"/>
                </a:solidFill>
              </a:rPr>
              <a:t>AE (Executor)</a:t>
            </a:r>
            <a:r>
              <a:rPr lang="en" sz="1100">
                <a:solidFill>
                  <a:schemeClr val="dk1"/>
                </a:solidFill>
              </a:rPr>
              <a:t>: runs tools/code, logs a trace τᵢ</a:t>
            </a: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 sz="1100" b="1">
                <a:solidFill>
                  <a:schemeClr val="dk1"/>
                </a:solidFill>
              </a:rPr>
              <a:t>AV (Evaluator)</a:t>
            </a:r>
            <a:r>
              <a:rPr lang="en" sz="1100">
                <a:solidFill>
                  <a:schemeClr val="dk1"/>
                </a:solidFill>
              </a:rPr>
              <a:t>: scores sᵢ, returns feedback fᵢ</a:t>
            </a: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 sz="1100" b="1">
                <a:solidFill>
                  <a:schemeClr val="dk1"/>
                </a:solidFill>
              </a:rPr>
              <a:t>AR (Reflector)</a:t>
            </a:r>
            <a:r>
              <a:rPr lang="en" sz="1100">
                <a:solidFill>
                  <a:schemeClr val="dk1"/>
                </a:solidFill>
              </a:rPr>
              <a:t>: distills new experience E_new into memory M</a:t>
            </a:r>
            <a:endParaRPr sz="1100" b="1">
              <a:solidFill>
                <a:schemeClr val="dk1"/>
              </a:solidFill>
            </a:endParaRPr>
          </a:p>
        </p:txBody>
      </p:sp>
      <p:pic>
        <p:nvPicPr>
          <p:cNvPr id="111" name="Google Shape;11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7325" y="2824389"/>
            <a:ext cx="2049300" cy="307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63000" y="3875246"/>
            <a:ext cx="2049300" cy="30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2"/>
          <p:cNvSpPr txBox="1"/>
          <p:nvPr/>
        </p:nvSpPr>
        <p:spPr>
          <a:xfrm>
            <a:off x="83550" y="1732825"/>
            <a:ext cx="8976900" cy="38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dk1"/>
                </a:solidFill>
              </a:rPr>
              <a:t>Meta Agent (Strategic Planner) </a:t>
            </a:r>
            <a:r>
              <a:rPr lang="en" sz="1100" b="1">
                <a:solidFill>
                  <a:schemeClr val="dk1"/>
                </a:solidFill>
              </a:rPr>
              <a:t>🧭 Role: Cognitive Orchestrator</a:t>
            </a:r>
            <a:endParaRPr sz="11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b="1">
                <a:solidFill>
                  <a:schemeClr val="dk1"/>
                </a:solidFill>
              </a:rPr>
              <a:t>Creates a plan for each task (T).</a:t>
            </a:r>
            <a:br>
              <a:rPr lang="en" sz="1100" b="1">
                <a:solidFill>
                  <a:schemeClr val="dk1"/>
                </a:solidFill>
              </a:rPr>
            </a:br>
            <a:r>
              <a:rPr lang="en" sz="1100">
                <a:solidFill>
                  <a:schemeClr val="dk1"/>
                </a:solidFill>
              </a:rPr>
              <a:t> It decides </a:t>
            </a:r>
            <a:r>
              <a:rPr lang="en" sz="1100" i="1">
                <a:solidFill>
                  <a:schemeClr val="dk1"/>
                </a:solidFill>
              </a:rPr>
              <a:t>what to do next</a:t>
            </a:r>
            <a:r>
              <a:rPr lang="en" sz="1100">
                <a:solidFill>
                  <a:schemeClr val="dk1"/>
                </a:solidFill>
              </a:rPr>
              <a:t> — the sequence of steps or actions (not the code itself).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b="1">
                <a:solidFill>
                  <a:schemeClr val="dk1"/>
                </a:solidFill>
              </a:rPr>
              <a:t>Uses experience memory (M).</a:t>
            </a:r>
            <a:br>
              <a:rPr lang="en" sz="1100" b="1">
                <a:solidFill>
                  <a:schemeClr val="dk1"/>
                </a:solidFill>
              </a:rPr>
            </a:br>
            <a:r>
              <a:rPr lang="en" sz="1100">
                <a:solidFill>
                  <a:schemeClr val="dk1"/>
                </a:solidFill>
              </a:rPr>
              <a:t> It looks up similar past experiences </a:t>
            </a:r>
            <a:r>
              <a:rPr lang="en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{Eₖ}</a:t>
            </a:r>
            <a:r>
              <a:rPr lang="en" sz="1100">
                <a:solidFill>
                  <a:schemeClr val="dk1"/>
                </a:solidFill>
              </a:rPr>
              <a:t> from memory using a retrieval function:</a:t>
            </a:r>
            <a:br>
              <a:rPr lang="en" sz="1100">
                <a:solidFill>
                  <a:schemeClr val="dk1"/>
                </a:solidFill>
              </a:rPr>
            </a:br>
            <a:r>
              <a:rPr lang="en" sz="1100">
                <a:solidFill>
                  <a:schemeClr val="dk1"/>
                </a:solidFill>
              </a:rPr>
              <a:t> That means it finds previous cases that might help with the new problem.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b="1">
                <a:solidFill>
                  <a:schemeClr val="dk1"/>
                </a:solidFill>
              </a:rPr>
              <a:t>Incorporates feedback.</a:t>
            </a:r>
            <a:br>
              <a:rPr lang="en" sz="1100" b="1">
                <a:solidFill>
                  <a:schemeClr val="dk1"/>
                </a:solidFill>
              </a:rPr>
            </a:br>
            <a:r>
              <a:rPr lang="en" sz="1100">
                <a:solidFill>
                  <a:schemeClr val="dk1"/>
                </a:solidFill>
              </a:rPr>
              <a:t> If there was a previous failed attempt (</a:t>
            </a:r>
            <a:r>
              <a:rPr lang="en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fᵢ₋₁</a:t>
            </a:r>
            <a:r>
              <a:rPr lang="en" sz="1100">
                <a:solidFill>
                  <a:schemeClr val="dk1"/>
                </a:solidFill>
              </a:rPr>
              <a:t>), it uses that feedback to make a better plan.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b="1">
                <a:solidFill>
                  <a:schemeClr val="dk1"/>
                </a:solidFill>
              </a:rPr>
              <a:t>Generates a new high-level plan:</a:t>
            </a:r>
            <a:br>
              <a:rPr lang="en" sz="1100">
                <a:solidFill>
                  <a:schemeClr val="dk1"/>
                </a:solidFill>
              </a:rPr>
            </a:br>
            <a:r>
              <a:rPr lang="en" sz="1100">
                <a:solidFill>
                  <a:schemeClr val="dk1"/>
                </a:solidFill>
              </a:rPr>
              <a:t> Here, AMA_MAM​ is the Meta Agent’s decision function — it combines the current task, relevant past experiences, and feedback to create the new plan.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b="1">
                <a:solidFill>
                  <a:schemeClr val="dk1"/>
                </a:solidFill>
              </a:rPr>
              <a:t>Sends the plan to other agents.</a:t>
            </a:r>
            <a:br>
              <a:rPr lang="en" sz="1100" b="1">
                <a:solidFill>
                  <a:schemeClr val="dk1"/>
                </a:solidFill>
              </a:rPr>
            </a:br>
            <a:r>
              <a:rPr lang="en" sz="1100">
                <a:solidFill>
                  <a:schemeClr val="dk1"/>
                </a:solidFill>
              </a:rPr>
              <a:t> Its output is a structured plan that tells the Executor Agent </a:t>
            </a:r>
            <a:r>
              <a:rPr lang="en" sz="1100" i="1">
                <a:solidFill>
                  <a:schemeClr val="dk1"/>
                </a:solidFill>
              </a:rPr>
              <a:t>how to act</a:t>
            </a:r>
            <a:r>
              <a:rPr lang="en" sz="1100">
                <a:solidFill>
                  <a:schemeClr val="dk1"/>
                </a:solidFill>
              </a:rPr>
              <a:t>, the Evaluator </a:t>
            </a:r>
            <a:r>
              <a:rPr lang="en" sz="1100" i="1">
                <a:solidFill>
                  <a:schemeClr val="dk1"/>
                </a:solidFill>
              </a:rPr>
              <a:t>what to check</a:t>
            </a:r>
            <a:r>
              <a:rPr lang="en" sz="1100">
                <a:solidFill>
                  <a:schemeClr val="dk1"/>
                </a:solidFill>
              </a:rPr>
              <a:t>, and the Reflector </a:t>
            </a:r>
            <a:r>
              <a:rPr lang="en" sz="1100" i="1">
                <a:solidFill>
                  <a:schemeClr val="dk1"/>
                </a:solidFill>
              </a:rPr>
              <a:t>what to learn</a:t>
            </a:r>
            <a:r>
              <a:rPr lang="en" sz="1100">
                <a:solidFill>
                  <a:schemeClr val="dk1"/>
                </a:solidFill>
              </a:rPr>
              <a:t>.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/>
          <p:nvPr/>
        </p:nvSpPr>
        <p:spPr>
          <a:xfrm>
            <a:off x="0" y="0"/>
            <a:ext cx="8879400" cy="26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dk1"/>
                </a:solidFill>
              </a:rPr>
              <a:t>Executor Agent (Execution Engine)</a:t>
            </a:r>
            <a:endParaRPr sz="13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</a:rPr>
              <a:t>⚙️ Role: Action Performer</a:t>
            </a:r>
            <a:endParaRPr sz="1100" b="1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Executes the Meta Agent’s plan in a </a:t>
            </a:r>
            <a:r>
              <a:rPr lang="en" sz="1100" b="1">
                <a:solidFill>
                  <a:schemeClr val="dk1"/>
                </a:solidFill>
              </a:rPr>
              <a:t>sandboxed environment</a:t>
            </a:r>
            <a:r>
              <a:rPr lang="en" sz="1100">
                <a:solidFill>
                  <a:schemeClr val="dk1"/>
                </a:solidFill>
              </a:rPr>
              <a:t>.</a:t>
            </a: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Translates each step into </a:t>
            </a:r>
            <a:r>
              <a:rPr lang="en" sz="1100" b="1">
                <a:solidFill>
                  <a:schemeClr val="dk1"/>
                </a:solidFill>
              </a:rPr>
              <a:t>tool calls</a:t>
            </a:r>
            <a:r>
              <a:rPr lang="en" sz="1100">
                <a:solidFill>
                  <a:schemeClr val="dk1"/>
                </a:solidFill>
              </a:rPr>
              <a:t> or </a:t>
            </a:r>
            <a:r>
              <a:rPr lang="en" sz="1100" b="1">
                <a:solidFill>
                  <a:schemeClr val="dk1"/>
                </a:solidFill>
              </a:rPr>
              <a:t>code executions</a:t>
            </a:r>
            <a:r>
              <a:rPr lang="en" sz="1100">
                <a:solidFill>
                  <a:schemeClr val="dk1"/>
                </a:solidFill>
              </a:rPr>
              <a:t>.</a:t>
            </a: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Produces a complete </a:t>
            </a:r>
            <a:r>
              <a:rPr lang="en" sz="1100" b="1">
                <a:solidFill>
                  <a:schemeClr val="dk1"/>
                </a:solidFill>
              </a:rPr>
              <a:t>execution trace (τᵢ):</a:t>
            </a:r>
            <a:br>
              <a:rPr lang="en" sz="1100" b="1">
                <a:solidFill>
                  <a:schemeClr val="dk1"/>
                </a:solidFill>
              </a:rPr>
            </a:br>
            <a:r>
              <a:rPr lang="en" sz="1100">
                <a:solidFill>
                  <a:schemeClr val="dk1"/>
                </a:solidFill>
              </a:rPr>
              <a:t> </a:t>
            </a: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Ensures </a:t>
            </a:r>
            <a:r>
              <a:rPr lang="en" sz="1100" b="1">
                <a:solidFill>
                  <a:schemeClr val="dk1"/>
                </a:solidFill>
              </a:rPr>
              <a:t>transparency</a:t>
            </a:r>
            <a:r>
              <a:rPr lang="en" sz="1100">
                <a:solidFill>
                  <a:schemeClr val="dk1"/>
                </a:solidFill>
              </a:rPr>
              <a:t> — every action and intermediate result is logged.</a:t>
            </a: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Integrates with:</a:t>
            </a:r>
            <a:endParaRPr sz="1100"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 sz="1100" b="1">
                <a:solidFill>
                  <a:schemeClr val="dk1"/>
                </a:solidFill>
              </a:rPr>
              <a:t>Model Context Protocol (MCP)</a:t>
            </a:r>
            <a:endParaRPr sz="1100" b="1"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 sz="1100" b="1">
                <a:solidFill>
                  <a:schemeClr val="dk1"/>
                </a:solidFill>
              </a:rPr>
              <a:t>ToolUniverse</a:t>
            </a:r>
            <a:r>
              <a:rPr lang="en" sz="1100">
                <a:solidFill>
                  <a:schemeClr val="dk1"/>
                </a:solidFill>
              </a:rPr>
              <a:t> (ML models, datasets, and scientific tools)</a:t>
            </a:r>
            <a:br>
              <a:rPr lang="en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</p:txBody>
      </p:sp>
      <p:pic>
        <p:nvPicPr>
          <p:cNvPr id="119" name="Google Shape;11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8525" y="1242400"/>
            <a:ext cx="1512975" cy="34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3"/>
          <p:cNvSpPr txBox="1"/>
          <p:nvPr/>
        </p:nvSpPr>
        <p:spPr>
          <a:xfrm>
            <a:off x="261675" y="2436400"/>
            <a:ext cx="7119600" cy="24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dk1"/>
                </a:solidFill>
              </a:rPr>
              <a:t>Evaluator Agent (Short-Term Corrector)</a:t>
            </a:r>
            <a:endParaRPr sz="13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</a:rPr>
              <a:t>🧩 Role: Quality Controller</a:t>
            </a:r>
            <a:endParaRPr sz="1100" b="1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Reviews the </a:t>
            </a:r>
            <a:r>
              <a:rPr lang="en" sz="1100" b="1">
                <a:solidFill>
                  <a:schemeClr val="dk1"/>
                </a:solidFill>
              </a:rPr>
              <a:t>execution trace (τᵢ)</a:t>
            </a:r>
            <a:r>
              <a:rPr lang="en" sz="1100">
                <a:solidFill>
                  <a:schemeClr val="dk1"/>
                </a:solidFill>
              </a:rPr>
              <a:t> and results.</a:t>
            </a: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Compares output to task requirements.</a:t>
            </a: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Produces a </a:t>
            </a:r>
            <a:r>
              <a:rPr lang="en" sz="1100" b="1">
                <a:solidFill>
                  <a:schemeClr val="dk1"/>
                </a:solidFill>
              </a:rPr>
              <a:t>score (sᵢ)</a:t>
            </a:r>
            <a:r>
              <a:rPr lang="en" sz="1100">
                <a:solidFill>
                  <a:schemeClr val="dk1"/>
                </a:solidFill>
              </a:rPr>
              <a:t> and </a:t>
            </a:r>
            <a:r>
              <a:rPr lang="en" sz="1100" b="1">
                <a:solidFill>
                  <a:schemeClr val="dk1"/>
                </a:solidFill>
              </a:rPr>
              <a:t>feedback (fᵢ):</a:t>
            </a:r>
            <a:br>
              <a:rPr lang="en" sz="1100" b="1">
                <a:solidFill>
                  <a:schemeClr val="dk1"/>
                </a:solidFill>
              </a:rPr>
            </a:br>
            <a:r>
              <a:rPr lang="en" sz="1100">
                <a:solidFill>
                  <a:schemeClr val="dk1"/>
                </a:solidFill>
              </a:rPr>
              <a:t> </a:t>
            </a: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If score &lt; success threshold (θₛᵤcc):</a:t>
            </a:r>
            <a:br>
              <a:rPr lang="en" sz="1100">
                <a:solidFill>
                  <a:schemeClr val="dk1"/>
                </a:solidFill>
              </a:rPr>
            </a:br>
            <a:r>
              <a:rPr lang="en" sz="1100">
                <a:solidFill>
                  <a:schemeClr val="dk1"/>
                </a:solidFill>
              </a:rPr>
              <a:t> → feedback is sent to Meta Agent → new plan (Pᵢ₊₁).</a:t>
            </a:r>
            <a:br>
              <a:rPr lang="en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Enables </a:t>
            </a:r>
            <a:r>
              <a:rPr lang="en" sz="1100" b="1">
                <a:solidFill>
                  <a:schemeClr val="dk1"/>
                </a:solidFill>
              </a:rPr>
              <a:t>immediate self-correction</a:t>
            </a:r>
            <a:r>
              <a:rPr lang="en" sz="1100">
                <a:solidFill>
                  <a:schemeClr val="dk1"/>
                </a:solidFill>
              </a:rPr>
              <a:t> within a single task.</a:t>
            </a:r>
            <a:endParaRPr sz="1100">
              <a:solidFill>
                <a:schemeClr val="dk1"/>
              </a:solidFill>
            </a:endParaRPr>
          </a:p>
        </p:txBody>
      </p:sp>
      <p:pic>
        <p:nvPicPr>
          <p:cNvPr id="121" name="Google Shape;12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32738" y="3731150"/>
            <a:ext cx="1264825" cy="28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4"/>
          <p:cNvSpPr txBox="1"/>
          <p:nvPr/>
        </p:nvSpPr>
        <p:spPr>
          <a:xfrm>
            <a:off x="-54150" y="270700"/>
            <a:ext cx="3013800" cy="36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dk1"/>
                </a:solidFill>
              </a:rPr>
              <a:t>Reflector Agent (Long-Term Learner)</a:t>
            </a:r>
            <a:endParaRPr sz="13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</a:rPr>
              <a:t>🪞 Role: Knowledge Synthesizer</a:t>
            </a:r>
            <a:endParaRPr sz="1100" b="1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Activated after </a:t>
            </a:r>
            <a:r>
              <a:rPr lang="en" sz="1100" b="1">
                <a:solidFill>
                  <a:schemeClr val="dk1"/>
                </a:solidFill>
              </a:rPr>
              <a:t>successful completion</a:t>
            </a:r>
            <a:r>
              <a:rPr lang="en" sz="1100">
                <a:solidFill>
                  <a:schemeClr val="dk1"/>
                </a:solidFill>
              </a:rPr>
              <a:t> of a task (sᵢ ≥ θₛᵤcc).</a:t>
            </a: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Analyzes </a:t>
            </a:r>
            <a:r>
              <a:rPr lang="en" sz="1100" b="1">
                <a:solidFill>
                  <a:schemeClr val="dk1"/>
                </a:solidFill>
              </a:rPr>
              <a:t>the entire process history</a:t>
            </a:r>
            <a:r>
              <a:rPr lang="en" sz="1100">
                <a:solidFill>
                  <a:schemeClr val="dk1"/>
                </a:solidFill>
              </a:rPr>
              <a:t> {τ₁, …, τᵢ}.</a:t>
            </a: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Synthesizes abstract, reusable knowledge:</a:t>
            </a:r>
            <a:br>
              <a:rPr lang="en" sz="1100">
                <a:solidFill>
                  <a:schemeClr val="dk1"/>
                </a:solidFill>
              </a:rPr>
            </a:br>
            <a:r>
              <a:rPr lang="en" sz="1100">
                <a:solidFill>
                  <a:schemeClr val="dk1"/>
                </a:solidFill>
              </a:rPr>
              <a:t> </a:t>
            </a: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Adds new lessons to the </a:t>
            </a:r>
            <a:r>
              <a:rPr lang="en" sz="1100" b="1">
                <a:solidFill>
                  <a:schemeClr val="dk1"/>
                </a:solidFill>
              </a:rPr>
              <a:t>experience memory (M)</a:t>
            </a:r>
            <a:r>
              <a:rPr lang="en" sz="1100">
                <a:solidFill>
                  <a:schemeClr val="dk1"/>
                </a:solidFill>
              </a:rPr>
              <a:t>.</a:t>
            </a: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Learns </a:t>
            </a:r>
            <a:r>
              <a:rPr lang="en" sz="1100" b="1">
                <a:solidFill>
                  <a:schemeClr val="dk1"/>
                </a:solidFill>
              </a:rPr>
              <a:t>heuristics</a:t>
            </a:r>
            <a:r>
              <a:rPr lang="en" sz="1100">
                <a:solidFill>
                  <a:schemeClr val="dk1"/>
                </a:solidFill>
              </a:rPr>
              <a:t>, </a:t>
            </a:r>
            <a:r>
              <a:rPr lang="en" sz="1100" b="1">
                <a:solidFill>
                  <a:schemeClr val="dk1"/>
                </a:solidFill>
              </a:rPr>
              <a:t>workflow patterns</a:t>
            </a:r>
            <a:r>
              <a:rPr lang="en" sz="1100">
                <a:solidFill>
                  <a:schemeClr val="dk1"/>
                </a:solidFill>
              </a:rPr>
              <a:t>, and </a:t>
            </a:r>
            <a:r>
              <a:rPr lang="en" sz="1100" b="1">
                <a:solidFill>
                  <a:schemeClr val="dk1"/>
                </a:solidFill>
              </a:rPr>
              <a:t>warnings</a:t>
            </a:r>
            <a:r>
              <a:rPr lang="en" sz="1100">
                <a:solidFill>
                  <a:schemeClr val="dk1"/>
                </a:solidFill>
              </a:rPr>
              <a:t> for future tasks.</a:t>
            </a:r>
            <a:endParaRPr sz="1100">
              <a:solidFill>
                <a:schemeClr val="dk1"/>
              </a:solidFill>
            </a:endParaRPr>
          </a:p>
        </p:txBody>
      </p:sp>
      <p:pic>
        <p:nvPicPr>
          <p:cNvPr id="127" name="Google Shape;12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8900" y="2517625"/>
            <a:ext cx="1790825" cy="27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4"/>
          <p:cNvPicPr preferRelativeResize="0"/>
          <p:nvPr/>
        </p:nvPicPr>
        <p:blipFill rotWithShape="1">
          <a:blip r:embed="rId4">
            <a:alphaModFix/>
          </a:blip>
          <a:srcRect r="3119"/>
          <a:stretch/>
        </p:blipFill>
        <p:spPr>
          <a:xfrm>
            <a:off x="3245062" y="270700"/>
            <a:ext cx="5818916" cy="4241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5"/>
          <p:cNvSpPr txBox="1">
            <a:spLocks noGrp="1"/>
          </p:cNvSpPr>
          <p:nvPr>
            <p:ph type="title"/>
          </p:nvPr>
        </p:nvSpPr>
        <p:spPr>
          <a:xfrm>
            <a:off x="248525" y="1653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Meta-Level Evolution through Experience</a:t>
            </a:r>
            <a:endParaRPr/>
          </a:p>
        </p:txBody>
      </p:sp>
      <p:sp>
        <p:nvSpPr>
          <p:cNvPr id="134" name="Google Shape;134;p25"/>
          <p:cNvSpPr txBox="1"/>
          <p:nvPr/>
        </p:nvSpPr>
        <p:spPr>
          <a:xfrm>
            <a:off x="302675" y="911425"/>
            <a:ext cx="8260800" cy="21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dk1"/>
                </a:solidFill>
              </a:rPr>
              <a:t>1️⃣ Synthesizing Experience</a:t>
            </a:r>
            <a:endParaRPr sz="1300" b="1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After a successful task, the </a:t>
            </a:r>
            <a:r>
              <a:rPr lang="en" sz="1100" b="1">
                <a:solidFill>
                  <a:schemeClr val="dk1"/>
                </a:solidFill>
              </a:rPr>
              <a:t>Reflector Agent (AR)</a:t>
            </a:r>
            <a:r>
              <a:rPr lang="en" sz="1100">
                <a:solidFill>
                  <a:schemeClr val="dk1"/>
                </a:solidFill>
              </a:rPr>
              <a:t> studies the full execution trace (everything that happened).</a:t>
            </a: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It extracts useful lessons and saves them as </a:t>
            </a:r>
            <a:r>
              <a:rPr lang="en" sz="1100" b="1">
                <a:solidFill>
                  <a:schemeClr val="dk1"/>
                </a:solidFill>
              </a:rPr>
              <a:t>structured “experiences.”</a:t>
            </a:r>
            <a:endParaRPr sz="1100" b="1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Each experience </a:t>
            </a:r>
            <a:r>
              <a:rPr lang="en" sz="1100" b="1">
                <a:solidFill>
                  <a:schemeClr val="dk1"/>
                </a:solidFill>
              </a:rPr>
              <a:t>E</a:t>
            </a:r>
            <a:r>
              <a:rPr lang="en" sz="1100">
                <a:solidFill>
                  <a:schemeClr val="dk1"/>
                </a:solidFill>
              </a:rPr>
              <a:t> has:</a:t>
            </a:r>
            <a:endParaRPr sz="1100"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 sz="1100" b="1">
                <a:solidFill>
                  <a:schemeClr val="dk1"/>
                </a:solidFill>
              </a:rPr>
              <a:t>Type (E_type):</a:t>
            </a:r>
            <a:r>
              <a:rPr lang="en" sz="1100">
                <a:solidFill>
                  <a:schemeClr val="dk1"/>
                </a:solidFill>
              </a:rPr>
              <a:t> heuristic, code_snippet, workflow_pattern, or warning</a:t>
            </a:r>
            <a:endParaRPr sz="1100"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 sz="1100" b="1">
                <a:solidFill>
                  <a:schemeClr val="dk1"/>
                </a:solidFill>
              </a:rPr>
              <a:t>Category (E_category):</a:t>
            </a:r>
            <a:r>
              <a:rPr lang="en" sz="1100">
                <a:solidFill>
                  <a:schemeClr val="dk1"/>
                </a:solidFill>
              </a:rPr>
              <a:t> e.g., EHR_preprocessing, pediatrics</a:t>
            </a:r>
            <a:endParaRPr sz="1100"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 sz="1100" b="1">
                <a:solidFill>
                  <a:schemeClr val="dk1"/>
                </a:solidFill>
              </a:rPr>
              <a:t>Content (E_content):</a:t>
            </a:r>
            <a:r>
              <a:rPr lang="en" sz="1100">
                <a:solidFill>
                  <a:schemeClr val="dk1"/>
                </a:solidFill>
              </a:rPr>
              <a:t> the actual insight or rule</a:t>
            </a: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The new experiences are added to memory:</a:t>
            </a:r>
            <a:br>
              <a:rPr lang="en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</p:txBody>
      </p:sp>
      <p:pic>
        <p:nvPicPr>
          <p:cNvPr id="135" name="Google Shape;13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71625" y="2770300"/>
            <a:ext cx="1273175" cy="38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5"/>
          <p:cNvSpPr txBox="1"/>
          <p:nvPr/>
        </p:nvSpPr>
        <p:spPr>
          <a:xfrm>
            <a:off x="306213" y="3302675"/>
            <a:ext cx="8004000" cy="13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dk1"/>
                </a:solidFill>
              </a:rPr>
              <a:t>2️⃣ Using Experience for New Tasks</a:t>
            </a:r>
            <a:endParaRPr sz="1300" b="1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When a new task T′ comes, the </a:t>
            </a:r>
            <a:r>
              <a:rPr lang="en" sz="1100" b="1">
                <a:solidFill>
                  <a:schemeClr val="dk1"/>
                </a:solidFill>
              </a:rPr>
              <a:t>Meta Agent (AM)</a:t>
            </a:r>
            <a:r>
              <a:rPr lang="en" sz="1100">
                <a:solidFill>
                  <a:schemeClr val="dk1"/>
                </a:solidFill>
              </a:rPr>
              <a:t> searches the memory M.</a:t>
            </a: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It uses an </a:t>
            </a:r>
            <a:r>
              <a:rPr lang="en" sz="1100" b="1">
                <a:solidFill>
                  <a:schemeClr val="dk1"/>
                </a:solidFill>
              </a:rPr>
              <a:t>LLM-based re-ranking</a:t>
            </a:r>
            <a:r>
              <a:rPr lang="en" sz="1100">
                <a:solidFill>
                  <a:schemeClr val="dk1"/>
                </a:solidFill>
              </a:rPr>
              <a:t> to find the top 5 most relevant past experiences.</a:t>
            </a: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These are added as </a:t>
            </a:r>
            <a:r>
              <a:rPr lang="en" sz="1100" b="1">
                <a:solidFill>
                  <a:schemeClr val="dk1"/>
                </a:solidFill>
              </a:rPr>
              <a:t>context</a:t>
            </a:r>
            <a:r>
              <a:rPr lang="en" sz="1100">
                <a:solidFill>
                  <a:schemeClr val="dk1"/>
                </a:solidFill>
              </a:rPr>
              <a:t> when creating the new plan.</a:t>
            </a: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So, with every new task, AM gets smarter — it plans using all the knowledge accumulated so far.</a:t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6"/>
          <p:cNvSpPr txBox="1"/>
          <p:nvPr/>
        </p:nvSpPr>
        <p:spPr>
          <a:xfrm>
            <a:off x="0" y="0"/>
            <a:ext cx="8906400" cy="32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dk1"/>
                </a:solidFill>
              </a:rPr>
              <a:t>3️⃣ Handling Conflicting Knowledge</a:t>
            </a:r>
            <a:endParaRPr sz="1300" b="1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Sometimes memory MMM may contain contradictory advice.</a:t>
            </a: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HealthFlow doesn’t delete anything — it sees contradictions as </a:t>
            </a:r>
            <a:r>
              <a:rPr lang="en" sz="1100" b="1">
                <a:solidFill>
                  <a:schemeClr val="dk1"/>
                </a:solidFill>
              </a:rPr>
              <a:t>context-dependent options.</a:t>
            </a:r>
            <a:endParaRPr sz="1100" b="1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The Meta Agent chooses which rule fits best for the </a:t>
            </a:r>
            <a:r>
              <a:rPr lang="en" sz="1100" i="1">
                <a:solidFill>
                  <a:schemeClr val="dk1"/>
                </a:solidFill>
              </a:rPr>
              <a:t>specific</a:t>
            </a:r>
            <a:r>
              <a:rPr lang="en" sz="1100">
                <a:solidFill>
                  <a:schemeClr val="dk1"/>
                </a:solidFill>
              </a:rPr>
              <a:t> task.</a:t>
            </a: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This allows </a:t>
            </a:r>
            <a:r>
              <a:rPr lang="en" sz="1100" b="1">
                <a:solidFill>
                  <a:schemeClr val="dk1"/>
                </a:solidFill>
              </a:rPr>
              <a:t>flexible and context-aware reasoning</a:t>
            </a:r>
            <a:r>
              <a:rPr lang="en" sz="1100">
                <a:solidFill>
                  <a:schemeClr val="dk1"/>
                </a:solidFill>
              </a:rPr>
              <a:t> — different strategies for different situations.</a:t>
            </a:r>
            <a:br>
              <a:rPr lang="en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dk1"/>
                </a:solidFill>
              </a:rPr>
              <a:t>4️⃣ Bootstrapping (Training Mode)</a:t>
            </a:r>
            <a:endParaRPr sz="1300" b="1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At the beginning (when memory is empty), HealthFlow runs in </a:t>
            </a:r>
            <a:r>
              <a:rPr lang="en" sz="1100" b="1">
                <a:solidFill>
                  <a:schemeClr val="dk1"/>
                </a:solidFill>
              </a:rPr>
              <a:t>training mode.</a:t>
            </a:r>
            <a:endParaRPr sz="1100" b="1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It practices on tasks with known correct answers.</a:t>
            </a:r>
            <a:br>
              <a:rPr lang="en" sz="1100">
                <a:solidFill>
                  <a:schemeClr val="dk1"/>
                </a:solidFill>
              </a:rPr>
            </a:br>
            <a:r>
              <a:rPr lang="en" sz="1100">
                <a:solidFill>
                  <a:schemeClr val="dk1"/>
                </a:solidFill>
              </a:rPr>
              <a:t>The Evaluator checks results against the ground truth.</a:t>
            </a: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The Reflector saves only </a:t>
            </a:r>
            <a:r>
              <a:rPr lang="en" sz="1100" b="1">
                <a:solidFill>
                  <a:schemeClr val="dk1"/>
                </a:solidFill>
              </a:rPr>
              <a:t>verified experiences</a:t>
            </a:r>
            <a:r>
              <a:rPr lang="en" sz="1100">
                <a:solidFill>
                  <a:schemeClr val="dk1"/>
                </a:solidFill>
              </a:rPr>
              <a:t> into the memory.</a:t>
            </a: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This builds a solid base of trusted knowledge before facing real, unknown problems.</a:t>
            </a:r>
            <a:br>
              <a:rPr lang="en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089513" cy="4838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8"/>
          <p:cNvSpPr txBox="1"/>
          <p:nvPr/>
        </p:nvSpPr>
        <p:spPr>
          <a:xfrm>
            <a:off x="0" y="0"/>
            <a:ext cx="7643100" cy="15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dk1"/>
                </a:solidFill>
              </a:rPr>
              <a:t>Why EHRFlowBench Was Created</a:t>
            </a:r>
            <a:endParaRPr sz="1300" b="1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Autonomous agents are getting complex, but we need </a:t>
            </a:r>
            <a:r>
              <a:rPr lang="en" sz="1100" b="1">
                <a:solidFill>
                  <a:schemeClr val="dk1"/>
                </a:solidFill>
              </a:rPr>
              <a:t>standard tests</a:t>
            </a:r>
            <a:r>
              <a:rPr lang="en" sz="1100">
                <a:solidFill>
                  <a:schemeClr val="dk1"/>
                </a:solidFill>
              </a:rPr>
              <a:t> to measure if they can really solve research-level problems.</a:t>
            </a: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General benchmarks (e.g., </a:t>
            </a:r>
            <a:r>
              <a:rPr lang="en" sz="1100" b="1">
                <a:solidFill>
                  <a:schemeClr val="dk1"/>
                </a:solidFill>
              </a:rPr>
              <a:t>GAIA</a:t>
            </a:r>
            <a:r>
              <a:rPr lang="en" sz="1100">
                <a:solidFill>
                  <a:schemeClr val="dk1"/>
                </a:solidFill>
              </a:rPr>
              <a:t>) exist for tool use + reasoning.</a:t>
            </a: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⚠ None existed for </a:t>
            </a:r>
            <a:r>
              <a:rPr lang="en" sz="1100" b="1">
                <a:solidFill>
                  <a:schemeClr val="dk1"/>
                </a:solidFill>
              </a:rPr>
              <a:t>healthcare research</a:t>
            </a:r>
            <a:r>
              <a:rPr lang="en" sz="1100">
                <a:solidFill>
                  <a:schemeClr val="dk1"/>
                </a:solidFill>
              </a:rPr>
              <a:t>, which is more open-ended and data-driven.</a:t>
            </a: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 b="1">
                <a:solidFill>
                  <a:schemeClr val="dk1"/>
                </a:solidFill>
              </a:rPr>
              <a:t>EHRFlowBench</a:t>
            </a:r>
            <a:r>
              <a:rPr lang="en" sz="1100">
                <a:solidFill>
                  <a:schemeClr val="dk1"/>
                </a:solidFill>
              </a:rPr>
              <a:t> fills this gap: a benchmark that mirrors </a:t>
            </a:r>
            <a:r>
              <a:rPr lang="en" sz="1100" i="1">
                <a:solidFill>
                  <a:schemeClr val="dk1"/>
                </a:solidFill>
              </a:rPr>
              <a:t>real-world clinical research workflows.</a:t>
            </a:r>
            <a:endParaRPr sz="1100" i="1">
              <a:solidFill>
                <a:schemeClr val="dk1"/>
              </a:solidFill>
            </a:endParaRPr>
          </a:p>
        </p:txBody>
      </p:sp>
      <p:sp>
        <p:nvSpPr>
          <p:cNvPr id="152" name="Google Shape;152;p28"/>
          <p:cNvSpPr txBox="1"/>
          <p:nvPr/>
        </p:nvSpPr>
        <p:spPr>
          <a:xfrm>
            <a:off x="58650" y="1516800"/>
            <a:ext cx="7525800" cy="15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dk1"/>
                </a:solidFill>
              </a:rPr>
              <a:t>Stage 1: Candidate Paper Screening</a:t>
            </a:r>
            <a:endParaRPr sz="1300" b="1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 sz="1100" b="1">
                <a:solidFill>
                  <a:schemeClr val="dk1"/>
                </a:solidFill>
              </a:rPr>
              <a:t>Collect papers (2020-2025)</a:t>
            </a:r>
            <a:br>
              <a:rPr lang="en" sz="1100" b="1">
                <a:solidFill>
                  <a:schemeClr val="dk1"/>
                </a:solidFill>
              </a:rPr>
            </a:br>
            <a:r>
              <a:rPr lang="en" sz="1100">
                <a:solidFill>
                  <a:schemeClr val="dk1"/>
                </a:solidFill>
              </a:rPr>
              <a:t> – 51 280 from AAAI, ICLR, ICML, NeurIPS, IJCAI, KDD.</a:t>
            </a: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 sz="1100" b="1">
                <a:solidFill>
                  <a:schemeClr val="dk1"/>
                </a:solidFill>
              </a:rPr>
              <a:t>Filter for EHR focus</a:t>
            </a:r>
            <a:br>
              <a:rPr lang="en" sz="1100" b="1">
                <a:solidFill>
                  <a:schemeClr val="dk1"/>
                </a:solidFill>
              </a:rPr>
            </a:br>
            <a:r>
              <a:rPr lang="en" sz="1100">
                <a:solidFill>
                  <a:schemeClr val="dk1"/>
                </a:solidFill>
              </a:rPr>
              <a:t> – LLM ensemble classifies titles by relevance to AI on EHR data.</a:t>
            </a:r>
            <a:br>
              <a:rPr lang="en" sz="1100">
                <a:solidFill>
                  <a:schemeClr val="dk1"/>
                </a:solidFill>
              </a:rPr>
            </a:br>
            <a:r>
              <a:rPr lang="en" sz="1100">
                <a:solidFill>
                  <a:schemeClr val="dk1"/>
                </a:solidFill>
              </a:rPr>
              <a:t> – 162 candidates → manual review → 118 high-quality papers.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53" name="Google Shape;153;p28"/>
          <p:cNvSpPr txBox="1"/>
          <p:nvPr/>
        </p:nvSpPr>
        <p:spPr>
          <a:xfrm>
            <a:off x="108300" y="3033600"/>
            <a:ext cx="8491200" cy="21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dk1"/>
                </a:solidFill>
              </a:rPr>
              <a:t>Stage 2: Task Extraction and Curation</a:t>
            </a:r>
            <a:endParaRPr sz="1300" b="1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Use an LLM to extract </a:t>
            </a:r>
            <a:r>
              <a:rPr lang="en" sz="1100" b="1">
                <a:solidFill>
                  <a:schemeClr val="dk1"/>
                </a:solidFill>
              </a:rPr>
              <a:t>tasks</a:t>
            </a:r>
            <a:r>
              <a:rPr lang="en" sz="1100">
                <a:solidFill>
                  <a:schemeClr val="dk1"/>
                </a:solidFill>
              </a:rPr>
              <a:t> from each paper:</a:t>
            </a:r>
            <a:endParaRPr sz="1100"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 sz="1100">
                <a:solidFill>
                  <a:schemeClr val="dk1"/>
                </a:solidFill>
              </a:rPr>
              <a:t>detailed description</a:t>
            </a:r>
            <a:endParaRPr sz="1100"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 sz="1100">
                <a:solidFill>
                  <a:schemeClr val="dk1"/>
                </a:solidFill>
              </a:rPr>
              <a:t>category</a:t>
            </a:r>
            <a:endParaRPr sz="1100"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 sz="1100">
                <a:solidFill>
                  <a:schemeClr val="dk1"/>
                </a:solidFill>
              </a:rPr>
              <a:t>reference answer.</a:t>
            </a: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Initial pool → </a:t>
            </a:r>
            <a:r>
              <a:rPr lang="en" sz="1100" b="1">
                <a:solidFill>
                  <a:schemeClr val="dk1"/>
                </a:solidFill>
              </a:rPr>
              <a:t>585 tasks.</a:t>
            </a:r>
            <a:endParaRPr sz="1100" b="1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Manually merge similar tasks → 10 major categories covering the full research lifecycle (e.g., data prep, model training, evaluation).</a:t>
            </a:r>
            <a:br>
              <a:rPr lang="en" sz="1100">
                <a:solidFill>
                  <a:schemeClr val="dk1"/>
                </a:solidFill>
              </a:rPr>
            </a:br>
            <a:r>
              <a:rPr lang="en" sz="1100">
                <a:solidFill>
                  <a:schemeClr val="dk1"/>
                </a:solidFill>
              </a:rPr>
              <a:t>Apply </a:t>
            </a:r>
            <a:r>
              <a:rPr lang="en" sz="1100" b="1">
                <a:solidFill>
                  <a:schemeClr val="dk1"/>
                </a:solidFill>
              </a:rPr>
              <a:t>stratified sampling</a:t>
            </a:r>
            <a:r>
              <a:rPr lang="en" sz="1100">
                <a:solidFill>
                  <a:schemeClr val="dk1"/>
                </a:solidFill>
              </a:rPr>
              <a:t> to keep category diversity.</a:t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8" name="Google Shape;158;p29"/>
          <p:cNvGraphicFramePr/>
          <p:nvPr/>
        </p:nvGraphicFramePr>
        <p:xfrm>
          <a:off x="576525" y="648700"/>
          <a:ext cx="6862025" cy="1547883"/>
        </p:xfrm>
        <a:graphic>
          <a:graphicData uri="http://schemas.openxmlformats.org/drawingml/2006/table">
            <a:tbl>
              <a:tblPr>
                <a:noFill/>
                <a:tableStyleId>{EE23DA41-D707-4BDA-9D5B-5041C2BDD19C}</a:tableStyleId>
              </a:tblPr>
              <a:tblGrid>
                <a:gridCol w="1543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9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8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Split</a:t>
                      </a:r>
                      <a:endParaRPr sz="11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Purpose</a:t>
                      </a:r>
                      <a:endParaRPr sz="11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Count</a:t>
                      </a:r>
                      <a:endParaRPr sz="1100"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Training set</a:t>
                      </a:r>
                      <a:endParaRPr sz="11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bootstrap HealthFlow (1 task per category)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Evaluation set</a:t>
                      </a:r>
                      <a:endParaRPr sz="11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rigorous testing of agentic performance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100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Total</a:t>
                      </a:r>
                      <a:endParaRPr sz="11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110 tasks</a:t>
                      </a:r>
                      <a:endParaRPr sz="1100"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9" name="Google Shape;159;p29"/>
          <p:cNvSpPr txBox="1"/>
          <p:nvPr/>
        </p:nvSpPr>
        <p:spPr>
          <a:xfrm>
            <a:off x="386025" y="2363675"/>
            <a:ext cx="5696100" cy="269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1300" b="1"/>
              <a:t>Final Benchmark Composition</a:t>
            </a:r>
            <a:endParaRPr sz="1300" b="1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/>
              <a:t>Each task is:</a:t>
            </a:r>
            <a:endParaRPr sz="1100"/>
          </a:p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Char char="●"/>
            </a:pPr>
            <a:r>
              <a:rPr lang="en" sz="1100" b="1"/>
              <a:t>Evidence-grounded</a:t>
            </a:r>
            <a:r>
              <a:rPr lang="en" sz="1100"/>
              <a:t> (from peer-reviewed literature)</a:t>
            </a:r>
            <a:endParaRPr sz="1100"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 b="1"/>
              <a:t>Complex and multi-step</a:t>
            </a:r>
            <a:endParaRPr sz="1100" b="1"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 b="1"/>
              <a:t>Designed for reproducible comparison</a:t>
            </a:r>
            <a:r>
              <a:rPr lang="en" sz="1100"/>
              <a:t> of AI agents in healthcare research.</a:t>
            </a:r>
            <a:endParaRPr sz="1100"/>
          </a:p>
        </p:txBody>
      </p:sp>
      <p:sp>
        <p:nvSpPr>
          <p:cNvPr id="160" name="Google Shape;160;p29"/>
          <p:cNvSpPr txBox="1"/>
          <p:nvPr/>
        </p:nvSpPr>
        <p:spPr>
          <a:xfrm>
            <a:off x="0" y="0"/>
            <a:ext cx="47847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</a:rPr>
              <a:t>Final structure</a:t>
            </a:r>
            <a:r>
              <a:rPr lang="en" sz="1100">
                <a:solidFill>
                  <a:schemeClr val="dk1"/>
                </a:solidFill>
              </a:rPr>
              <a:t> of the </a:t>
            </a:r>
            <a:r>
              <a:rPr lang="en" sz="1100" b="1">
                <a:solidFill>
                  <a:schemeClr val="dk1"/>
                </a:solidFill>
              </a:rPr>
              <a:t>EHRFlowBench benchmark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30"/>
          <p:cNvPicPr preferRelativeResize="0"/>
          <p:nvPr/>
        </p:nvPicPr>
        <p:blipFill rotWithShape="1">
          <a:blip r:embed="rId3">
            <a:alphaModFix/>
          </a:blip>
          <a:srcRect l="1777" b="24659"/>
          <a:stretch/>
        </p:blipFill>
        <p:spPr>
          <a:xfrm>
            <a:off x="0" y="696525"/>
            <a:ext cx="8981576" cy="2825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30"/>
          <p:cNvSpPr txBox="1"/>
          <p:nvPr/>
        </p:nvSpPr>
        <p:spPr>
          <a:xfrm>
            <a:off x="0" y="0"/>
            <a:ext cx="4818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Task category distribution in EHRFlowBench</a:t>
            </a:r>
            <a:endParaRPr/>
          </a:p>
        </p:txBody>
      </p:sp>
      <p:sp>
        <p:nvSpPr>
          <p:cNvPr id="167" name="Google Shape;167;p30"/>
          <p:cNvSpPr txBox="1"/>
          <p:nvPr/>
        </p:nvSpPr>
        <p:spPr>
          <a:xfrm>
            <a:off x="642375" y="4020450"/>
            <a:ext cx="69000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figure shows how the 585 initial tasks were refined into the final 110 tasks. Each bar represents a research stage, confirming that EHRFlowBench evenly covers the complete healthcare data-science pipeline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2" name="Google Shape;172;p31"/>
          <p:cNvGraphicFramePr/>
          <p:nvPr/>
        </p:nvGraphicFramePr>
        <p:xfrm>
          <a:off x="155413" y="805850"/>
          <a:ext cx="8833175" cy="4686500"/>
        </p:xfrm>
        <a:graphic>
          <a:graphicData uri="http://schemas.openxmlformats.org/drawingml/2006/table">
            <a:tbl>
              <a:tblPr>
                <a:noFill/>
                <a:tableStyleId>{EE23DA41-D707-4BDA-9D5B-5041C2BDD19C}</a:tableStyleId>
              </a:tblPr>
              <a:tblGrid>
                <a:gridCol w="1605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6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81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02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Benchmark</a:t>
                      </a:r>
                      <a:endParaRPr sz="11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Purpose</a:t>
                      </a:r>
                      <a:endParaRPr sz="11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Evaluation Metric</a:t>
                      </a:r>
                      <a:endParaRPr sz="1100"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1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EHRFlowBench</a:t>
                      </a:r>
                      <a:endParaRPr sz="11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Tests end-to-end research workflows</a:t>
                      </a:r>
                      <a:endParaRPr sz="1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LLM-as-a-judge scoring (1–5) → weighted by method (70%), presentation (20%), artifacts (10%)</a:t>
                      </a:r>
                      <a:endParaRPr sz="11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0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MedAgentBoard</a:t>
                      </a:r>
                      <a:endParaRPr sz="11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Evaluates structured EHR analysis on MIMIC-IV &amp; TJH datasets</a:t>
                      </a:r>
                      <a:endParaRPr sz="1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Human-reviewed success rate + 4 LLM-judged dimensions: (1) data extraction (2) modeling (3) visualization (4) report</a:t>
                      </a:r>
                      <a:endParaRPr sz="11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1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MedAgentsBench</a:t>
                      </a:r>
                      <a:endParaRPr sz="11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Measures medical reasoning &amp; knowledge retrieval</a:t>
                      </a:r>
                      <a:endParaRPr sz="1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Accuracy on 100 hard multiple-choice questions</a:t>
                      </a:r>
                      <a:endParaRPr sz="11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1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HLE (Humanity’s Last Exam)</a:t>
                      </a:r>
                      <a:endParaRPr sz="11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Expert-level reasoning in biology/medicine</a:t>
                      </a:r>
                      <a:endParaRPr sz="1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Binary correctness (right/wrong)</a:t>
                      </a:r>
                      <a:endParaRPr sz="11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00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CureBench</a:t>
                      </a:r>
                      <a:endParaRPr sz="11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Clinical decision-making with external tools (PubMed, FDA DBs)</a:t>
                      </a:r>
                      <a:endParaRPr sz="1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Accuracy on 100 validation questions (10 used for training)</a:t>
                      </a:r>
                      <a:endParaRPr sz="11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73" name="Google Shape;173;p31"/>
          <p:cNvSpPr txBox="1"/>
          <p:nvPr/>
        </p:nvSpPr>
        <p:spPr>
          <a:xfrm>
            <a:off x="0" y="188275"/>
            <a:ext cx="30000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lang="en" sz="1300" b="1">
                <a:solidFill>
                  <a:schemeClr val="dk1"/>
                </a:solidFill>
              </a:rPr>
              <a:t>Benchmarks Used for Evaluation</a:t>
            </a:r>
            <a:endParaRPr sz="13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/>
        </p:nvSpPr>
        <p:spPr>
          <a:xfrm>
            <a:off x="0" y="0"/>
            <a:ext cx="8235600" cy="29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</a:rPr>
              <a:t>🧠 Definition</a:t>
            </a:r>
            <a:endParaRPr sz="1100" b="1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 b="1">
                <a:solidFill>
                  <a:schemeClr val="dk1"/>
                </a:solidFill>
              </a:rPr>
              <a:t>Agentic AI</a:t>
            </a:r>
            <a:r>
              <a:rPr lang="en" sz="1100">
                <a:solidFill>
                  <a:schemeClr val="dk1"/>
                </a:solidFill>
              </a:rPr>
              <a:t> = AI systems that can </a:t>
            </a:r>
            <a:r>
              <a:rPr lang="en" sz="1100" b="1">
                <a:solidFill>
                  <a:schemeClr val="dk1"/>
                </a:solidFill>
              </a:rPr>
              <a:t>plan, act, and reflect</a:t>
            </a:r>
            <a:endParaRPr sz="1100" b="1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They don’t just answer questions — they </a:t>
            </a:r>
            <a:r>
              <a:rPr lang="en" sz="1100" b="1">
                <a:solidFill>
                  <a:schemeClr val="dk1"/>
                </a:solidFill>
              </a:rPr>
              <a:t>decide how to reach goals</a:t>
            </a:r>
            <a:endParaRPr sz="1100" b="1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 b="1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 b="1">
              <a:solidFill>
                <a:schemeClr val="dk1"/>
              </a:solidFill>
            </a:endParaRPr>
          </a:p>
          <a:p>
            <a:pPr marL="381000" marR="3810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 b="1">
              <a:solidFill>
                <a:schemeClr val="dk1"/>
              </a:solidFill>
            </a:endParaRPr>
          </a:p>
          <a:p>
            <a:pPr marL="381000" marR="3810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100">
              <a:solidFill>
                <a:schemeClr val="dk1"/>
              </a:solidFill>
            </a:endParaRPr>
          </a:p>
        </p:txBody>
      </p:sp>
      <p:graphicFrame>
        <p:nvGraphicFramePr>
          <p:cNvPr id="63" name="Google Shape;63;p14"/>
          <p:cNvGraphicFramePr/>
          <p:nvPr/>
        </p:nvGraphicFramePr>
        <p:xfrm>
          <a:off x="-544100" y="2643100"/>
          <a:ext cx="9199725" cy="2340303"/>
        </p:xfrm>
        <a:graphic>
          <a:graphicData uri="http://schemas.openxmlformats.org/drawingml/2006/table">
            <a:tbl>
              <a:tblPr>
                <a:noFill/>
                <a:tableStyleId>{EE23DA41-D707-4BDA-9D5B-5041C2BDD19C}</a:tableStyleId>
              </a:tblPr>
              <a:tblGrid>
                <a:gridCol w="169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2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83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97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Traditional AI</a:t>
                      </a:r>
                      <a:endParaRPr sz="11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Agentic AI</a:t>
                      </a:r>
                      <a:endParaRPr sz="1100"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Open (input → output)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Closed (sense → plan → act → reflect)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Static model parameters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Dynamic behavioral adaptation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Single-turn reasoning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Multi-step, persistent reasoning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Data-driven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Experience-driven (meta-learning)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GPT-4 answering a question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HealthFlow, AutoGPT, OpenDevin, Voyager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4" name="Google Shape;64;p14"/>
          <p:cNvSpPr txBox="1"/>
          <p:nvPr/>
        </p:nvSpPr>
        <p:spPr>
          <a:xfrm>
            <a:off x="69700" y="940925"/>
            <a:ext cx="8457900" cy="12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</a:rPr>
              <a:t>Agentic AI</a:t>
            </a:r>
            <a:r>
              <a:rPr lang="en" sz="1100">
                <a:solidFill>
                  <a:schemeClr val="dk1"/>
                </a:solidFill>
              </a:rPr>
              <a:t> (from “agent”) denotes an AI system that </a:t>
            </a:r>
            <a:r>
              <a:rPr lang="en" sz="1100" b="1">
                <a:solidFill>
                  <a:schemeClr val="dk1"/>
                </a:solidFill>
              </a:rPr>
              <a:t>possesses agency</a:t>
            </a:r>
            <a:r>
              <a:rPr lang="en" sz="1100">
                <a:solidFill>
                  <a:schemeClr val="dk1"/>
                </a:solidFill>
              </a:rPr>
              <a:t> — the capacity to:</a:t>
            </a: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 b="1">
                <a:solidFill>
                  <a:schemeClr val="dk1"/>
                </a:solidFill>
              </a:rPr>
              <a:t>Perceive</a:t>
            </a:r>
            <a:r>
              <a:rPr lang="en" sz="1100">
                <a:solidFill>
                  <a:schemeClr val="dk1"/>
                </a:solidFill>
              </a:rPr>
              <a:t> its environment (through data, sensors, or knowledge bases),</a:t>
            </a: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 b="1">
                <a:solidFill>
                  <a:schemeClr val="dk1"/>
                </a:solidFill>
              </a:rPr>
              <a:t>Reason and plan</a:t>
            </a:r>
            <a:r>
              <a:rPr lang="en" sz="1100">
                <a:solidFill>
                  <a:schemeClr val="dk1"/>
                </a:solidFill>
              </a:rPr>
              <a:t> toward explicit or implicit goals,</a:t>
            </a: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 b="1">
                <a:solidFill>
                  <a:schemeClr val="dk1"/>
                </a:solidFill>
              </a:rPr>
              <a:t>Execute actions</a:t>
            </a:r>
            <a:r>
              <a:rPr lang="en" sz="1100">
                <a:solidFill>
                  <a:schemeClr val="dk1"/>
                </a:solidFill>
              </a:rPr>
              <a:t> via available tools or APIs,</a:t>
            </a: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 b="1">
                <a:solidFill>
                  <a:schemeClr val="dk1"/>
                </a:solidFill>
              </a:rPr>
              <a:t>Evaluate outcomes</a:t>
            </a:r>
            <a:r>
              <a:rPr lang="en" sz="1100">
                <a:solidFill>
                  <a:schemeClr val="dk1"/>
                </a:solidFill>
              </a:rPr>
              <a:t> of its own behavior, </a:t>
            </a:r>
            <a:r>
              <a:rPr lang="en" sz="1100" b="1">
                <a:solidFill>
                  <a:schemeClr val="dk1"/>
                </a:solidFill>
              </a:rPr>
              <a:t>Adapt or self-correct</a:t>
            </a:r>
            <a:r>
              <a:rPr lang="en" sz="1100">
                <a:solidFill>
                  <a:schemeClr val="dk1"/>
                </a:solidFill>
              </a:rPr>
              <a:t> over time through feedback or reflection.</a:t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2"/>
          <p:cNvSpPr txBox="1"/>
          <p:nvPr/>
        </p:nvSpPr>
        <p:spPr>
          <a:xfrm>
            <a:off x="0" y="0"/>
            <a:ext cx="8572500" cy="31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dk1"/>
                </a:solidFill>
              </a:rPr>
              <a:t>Baseline Methods</a:t>
            </a:r>
            <a:endParaRPr sz="13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HealthFlow is compared with </a:t>
            </a:r>
            <a:r>
              <a:rPr lang="en" sz="1100" b="1">
                <a:solidFill>
                  <a:schemeClr val="dk1"/>
                </a:solidFill>
              </a:rPr>
              <a:t>five categories of models</a:t>
            </a:r>
            <a:r>
              <a:rPr lang="en" sz="1100">
                <a:solidFill>
                  <a:schemeClr val="dk1"/>
                </a:solidFill>
              </a:rPr>
              <a:t>:</a:t>
            </a: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 sz="1100" b="1">
                <a:solidFill>
                  <a:schemeClr val="dk1"/>
                </a:solidFill>
              </a:rPr>
              <a:t>General LLMs:</a:t>
            </a:r>
            <a:r>
              <a:rPr lang="en" sz="1100">
                <a:solidFill>
                  <a:schemeClr val="dk1"/>
                </a:solidFill>
              </a:rPr>
              <a:t> DeepSeek-V3, DeepSeek-R1</a:t>
            </a:r>
            <a:br>
              <a:rPr lang="en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 sz="1100" b="1">
                <a:solidFill>
                  <a:schemeClr val="dk1"/>
                </a:solidFill>
              </a:rPr>
              <a:t>Medical LLMs:</a:t>
            </a:r>
            <a:r>
              <a:rPr lang="en" sz="1100">
                <a:solidFill>
                  <a:schemeClr val="dk1"/>
                </a:solidFill>
              </a:rPr>
              <a:t> HuatuoGPT-o1, MedGemma</a:t>
            </a:r>
            <a:br>
              <a:rPr lang="en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 sz="1100" b="1">
                <a:solidFill>
                  <a:schemeClr val="dk1"/>
                </a:solidFill>
              </a:rPr>
              <a:t>Multi-agent systems:</a:t>
            </a:r>
            <a:r>
              <a:rPr lang="en" sz="1100">
                <a:solidFill>
                  <a:schemeClr val="dk1"/>
                </a:solidFill>
              </a:rPr>
              <a:t> MedAgents, MDAgents, ColaCare</a:t>
            </a:r>
            <a:br>
              <a:rPr lang="en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 sz="1100" b="1">
                <a:solidFill>
                  <a:schemeClr val="dk1"/>
                </a:solidFill>
              </a:rPr>
              <a:t>General agent frameworks:</a:t>
            </a:r>
            <a:r>
              <a:rPr lang="en" sz="1100">
                <a:solidFill>
                  <a:schemeClr val="dk1"/>
                </a:solidFill>
              </a:rPr>
              <a:t> AFlow, Alita</a:t>
            </a:r>
            <a:br>
              <a:rPr lang="en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 sz="1100" b="1">
                <a:solidFill>
                  <a:schemeClr val="dk1"/>
                </a:solidFill>
              </a:rPr>
              <a:t>Biomedical agents:</a:t>
            </a:r>
            <a:r>
              <a:rPr lang="en" sz="1100">
                <a:solidFill>
                  <a:schemeClr val="dk1"/>
                </a:solidFill>
              </a:rPr>
              <a:t> Biomni, STELLA</a:t>
            </a:r>
            <a:br>
              <a:rPr lang="en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Each baseline represents a different level of capability — from simple LLMs to domain-specific multi-agent systems.</a:t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3"/>
          <p:cNvSpPr txBox="1"/>
          <p:nvPr/>
        </p:nvSpPr>
        <p:spPr>
          <a:xfrm>
            <a:off x="0" y="0"/>
            <a:ext cx="7776600" cy="43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dk1"/>
                </a:solidFill>
              </a:rPr>
              <a:t>Main Results and Ablation Study</a:t>
            </a:r>
            <a:endParaRPr sz="13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</a:rPr>
              <a:t>✅ Overall Comparison</a:t>
            </a:r>
            <a:endParaRPr sz="1100" b="1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 b="1">
                <a:solidFill>
                  <a:schemeClr val="dk1"/>
                </a:solidFill>
              </a:rPr>
              <a:t>HealthFlow outperforms all baselines</a:t>
            </a:r>
            <a:r>
              <a:rPr lang="en" sz="1100">
                <a:solidFill>
                  <a:schemeClr val="dk1"/>
                </a:solidFill>
              </a:rPr>
              <a:t> on every benchmark.</a:t>
            </a:r>
            <a:br>
              <a:rPr lang="en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Biggest gains appear on:</a:t>
            </a:r>
            <a:br>
              <a:rPr lang="en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 sz="1100" b="1">
                <a:solidFill>
                  <a:schemeClr val="dk1"/>
                </a:solidFill>
              </a:rPr>
              <a:t>EHRFlowBench</a:t>
            </a:r>
            <a:r>
              <a:rPr lang="en" sz="1100">
                <a:solidFill>
                  <a:schemeClr val="dk1"/>
                </a:solidFill>
              </a:rPr>
              <a:t> → end-to-end autonomous research.</a:t>
            </a:r>
            <a:br>
              <a:rPr lang="en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 sz="1100" b="1">
                <a:solidFill>
                  <a:schemeClr val="dk1"/>
                </a:solidFill>
              </a:rPr>
              <a:t>MedAgentBoard</a:t>
            </a:r>
            <a:r>
              <a:rPr lang="en" sz="1100">
                <a:solidFill>
                  <a:schemeClr val="dk1"/>
                </a:solidFill>
              </a:rPr>
              <a:t> → data analysis and modeling.</a:t>
            </a:r>
            <a:br>
              <a:rPr lang="en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Integration with </a:t>
            </a:r>
            <a:r>
              <a:rPr lang="en" sz="1100" b="1">
                <a:solidFill>
                  <a:schemeClr val="dk1"/>
                </a:solidFill>
              </a:rPr>
              <a:t>ToolUniverse</a:t>
            </a:r>
            <a:r>
              <a:rPr lang="en" sz="1100">
                <a:solidFill>
                  <a:schemeClr val="dk1"/>
                </a:solidFill>
              </a:rPr>
              <a:t> (large set of ML/scientific tools) gives extra performance lift.</a:t>
            </a:r>
            <a:br>
              <a:rPr lang="en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On reasoning-heavy tasks (MedAgentsBench, HLE, CureBench), HealthFlow stays </a:t>
            </a:r>
            <a:r>
              <a:rPr lang="en" sz="1100" b="1">
                <a:solidFill>
                  <a:schemeClr val="dk1"/>
                </a:solidFill>
              </a:rPr>
              <a:t>competitive</a:t>
            </a:r>
            <a:r>
              <a:rPr lang="en" sz="1100">
                <a:solidFill>
                  <a:schemeClr val="dk1"/>
                </a:solidFill>
              </a:rPr>
              <a:t>.</a:t>
            </a:r>
            <a:br>
              <a:rPr lang="en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</a:rPr>
              <a:t>🔍 Why others lag</a:t>
            </a:r>
            <a:endParaRPr sz="1100" b="1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Non-agentic LLMs and limited multi-agent systems can’t run code or multi-step workflows.</a:t>
            </a:r>
            <a:br>
              <a:rPr lang="en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Biomedical agents (Biomni, STELLA) do better than generic ones but still lack self-evolving strategy.</a:t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34"/>
          <p:cNvPicPr preferRelativeResize="0"/>
          <p:nvPr/>
        </p:nvPicPr>
        <p:blipFill rotWithShape="1">
          <a:blip r:embed="rId3">
            <a:alphaModFix/>
          </a:blip>
          <a:srcRect b="18752"/>
          <a:stretch/>
        </p:blipFill>
        <p:spPr>
          <a:xfrm>
            <a:off x="50550" y="0"/>
            <a:ext cx="8839201" cy="36111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89" name="Google Shape;189;p34"/>
          <p:cNvGraphicFramePr/>
          <p:nvPr/>
        </p:nvGraphicFramePr>
        <p:xfrm>
          <a:off x="737950" y="3838775"/>
          <a:ext cx="7668100" cy="1151673"/>
        </p:xfrm>
        <a:graphic>
          <a:graphicData uri="http://schemas.openxmlformats.org/drawingml/2006/table">
            <a:tbl>
              <a:tblPr>
                <a:noFill/>
                <a:tableStyleId>{EE23DA41-D707-4BDA-9D5B-5041C2BDD19C}</a:tableStyleId>
              </a:tblPr>
              <a:tblGrid>
                <a:gridCol w="6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8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06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Panel</a:t>
                      </a:r>
                      <a:endParaRPr sz="11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Benchmark</a:t>
                      </a:r>
                      <a:endParaRPr sz="11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Meaning</a:t>
                      </a:r>
                      <a:endParaRPr sz="1100"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a</a:t>
                      </a:r>
                      <a:endParaRPr sz="11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EHRFlowBench</a:t>
                      </a:r>
                      <a:endParaRPr sz="11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open-ended, multi-step healthcare research tasks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b</a:t>
                      </a:r>
                      <a:endParaRPr sz="11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MedAgentBoard</a:t>
                      </a:r>
                      <a:endParaRPr sz="11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structured EHR analysis and modeling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6"/>
          <p:cNvSpPr txBox="1"/>
          <p:nvPr/>
        </p:nvSpPr>
        <p:spPr>
          <a:xfrm>
            <a:off x="0" y="0"/>
            <a:ext cx="9074700" cy="51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dk1"/>
                </a:solidFill>
              </a:rPr>
              <a:t>1️⃣ Impact of LLM Backbones and Executors</a:t>
            </a:r>
            <a:endParaRPr sz="1300" b="1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HealthFlow separates its </a:t>
            </a:r>
            <a:r>
              <a:rPr lang="en" sz="1100" b="1">
                <a:solidFill>
                  <a:schemeClr val="dk1"/>
                </a:solidFill>
              </a:rPr>
              <a:t>reasoning model</a:t>
            </a:r>
            <a:r>
              <a:rPr lang="en" sz="1100">
                <a:solidFill>
                  <a:schemeClr val="dk1"/>
                </a:solidFill>
              </a:rPr>
              <a:t> (for planning &amp; reflection) and </a:t>
            </a:r>
            <a:r>
              <a:rPr lang="en" sz="1100" b="1">
                <a:solidFill>
                  <a:schemeClr val="dk1"/>
                </a:solidFill>
              </a:rPr>
              <a:t>execution model</a:t>
            </a:r>
            <a:r>
              <a:rPr lang="en" sz="1100">
                <a:solidFill>
                  <a:schemeClr val="dk1"/>
                </a:solidFill>
              </a:rPr>
              <a:t> (for coding).</a:t>
            </a: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Using a </a:t>
            </a:r>
            <a:r>
              <a:rPr lang="en" sz="1100" b="1">
                <a:solidFill>
                  <a:schemeClr val="dk1"/>
                </a:solidFill>
              </a:rPr>
              <a:t>stronger reasoning LLM (DeepSeek-R1)</a:t>
            </a:r>
            <a:r>
              <a:rPr lang="en" sz="1100">
                <a:solidFill>
                  <a:schemeClr val="dk1"/>
                </a:solidFill>
              </a:rPr>
              <a:t> → better plans → higher performance.</a:t>
            </a: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But a good planner needs a </a:t>
            </a:r>
            <a:r>
              <a:rPr lang="en" sz="1100" b="1">
                <a:solidFill>
                  <a:schemeClr val="dk1"/>
                </a:solidFill>
              </a:rPr>
              <a:t>reliable executor</a:t>
            </a:r>
            <a:r>
              <a:rPr lang="en" sz="1100">
                <a:solidFill>
                  <a:schemeClr val="dk1"/>
                </a:solidFill>
              </a:rPr>
              <a:t>:</a:t>
            </a:r>
            <a:endParaRPr sz="1100"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 sz="1100">
                <a:solidFill>
                  <a:schemeClr val="dk1"/>
                </a:solidFill>
              </a:rPr>
              <a:t>When replaced with </a:t>
            </a:r>
            <a:r>
              <a:rPr lang="en" sz="1100" b="1">
                <a:solidFill>
                  <a:schemeClr val="dk1"/>
                </a:solidFill>
              </a:rPr>
              <a:t>Qwen3-Coder</a:t>
            </a:r>
            <a:r>
              <a:rPr lang="en" sz="1100">
                <a:solidFill>
                  <a:schemeClr val="dk1"/>
                </a:solidFill>
              </a:rPr>
              <a:t>, performance </a:t>
            </a:r>
            <a:r>
              <a:rPr lang="en" sz="1100" b="1">
                <a:solidFill>
                  <a:schemeClr val="dk1"/>
                </a:solidFill>
              </a:rPr>
              <a:t>collapsed (66% → 6%)</a:t>
            </a:r>
            <a:r>
              <a:rPr lang="en" sz="1100">
                <a:solidFill>
                  <a:schemeClr val="dk1"/>
                </a:solidFill>
              </a:rPr>
              <a:t> because it failed basic file-handling instructions.</a:t>
            </a: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✅ </a:t>
            </a:r>
            <a:r>
              <a:rPr lang="en" sz="1100" b="1">
                <a:solidFill>
                  <a:schemeClr val="dk1"/>
                </a:solidFill>
              </a:rPr>
              <a:t>Best setup:</a:t>
            </a:r>
            <a:r>
              <a:rPr lang="en" sz="1100">
                <a:solidFill>
                  <a:schemeClr val="dk1"/>
                </a:solidFill>
              </a:rPr>
              <a:t> DeepSeek-V3 + ToolUniverse → combines strong reasoning + dependable code execution.</a:t>
            </a:r>
            <a:br>
              <a:rPr lang="en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dk1"/>
                </a:solidFill>
              </a:rPr>
              <a:t>2️⃣ Fine-Grained Evaluation</a:t>
            </a:r>
            <a:endParaRPr sz="1300" b="1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On </a:t>
            </a:r>
            <a:r>
              <a:rPr lang="en" sz="1100" b="1">
                <a:solidFill>
                  <a:schemeClr val="dk1"/>
                </a:solidFill>
              </a:rPr>
              <a:t>EHRFlowBench</a:t>
            </a:r>
            <a:r>
              <a:rPr lang="en" sz="1100">
                <a:solidFill>
                  <a:schemeClr val="dk1"/>
                </a:solidFill>
              </a:rPr>
              <a:t>, HealthFlow scores highest in:</a:t>
            </a:r>
            <a:endParaRPr sz="1100"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 sz="1100" b="1">
                <a:solidFill>
                  <a:schemeClr val="dk1"/>
                </a:solidFill>
              </a:rPr>
              <a:t>Method soundness (3.72)</a:t>
            </a:r>
            <a:r>
              <a:rPr lang="en" sz="1100">
                <a:solidFill>
                  <a:schemeClr val="dk1"/>
                </a:solidFill>
              </a:rPr>
              <a:t> and </a:t>
            </a:r>
            <a:r>
              <a:rPr lang="en" sz="1100" b="1">
                <a:solidFill>
                  <a:schemeClr val="dk1"/>
                </a:solidFill>
              </a:rPr>
              <a:t>Artifact quality (3.96)</a:t>
            </a:r>
            <a:r>
              <a:rPr lang="en" sz="1100">
                <a:solidFill>
                  <a:schemeClr val="dk1"/>
                </a:solidFill>
              </a:rPr>
              <a:t> → produces valid, high-quality code/models.</a:t>
            </a: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On </a:t>
            </a:r>
            <a:r>
              <a:rPr lang="en" sz="1100" b="1">
                <a:solidFill>
                  <a:schemeClr val="dk1"/>
                </a:solidFill>
              </a:rPr>
              <a:t>MedAgentBoard</a:t>
            </a:r>
            <a:r>
              <a:rPr lang="en" sz="1100">
                <a:solidFill>
                  <a:schemeClr val="dk1"/>
                </a:solidFill>
              </a:rPr>
              <a:t>, strongest in:</a:t>
            </a:r>
            <a:endParaRPr sz="1100"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 sz="1100" b="1">
                <a:solidFill>
                  <a:schemeClr val="dk1"/>
                </a:solidFill>
              </a:rPr>
              <a:t>Predictive modeling (4.21)</a:t>
            </a:r>
            <a:r>
              <a:rPr lang="en" sz="1100">
                <a:solidFill>
                  <a:schemeClr val="dk1"/>
                </a:solidFill>
              </a:rPr>
              <a:t> and </a:t>
            </a:r>
            <a:r>
              <a:rPr lang="en" sz="1100" b="1">
                <a:solidFill>
                  <a:schemeClr val="dk1"/>
                </a:solidFill>
              </a:rPr>
              <a:t>Report generation (4.10)</a:t>
            </a:r>
            <a:r>
              <a:rPr lang="en" sz="1100">
                <a:solidFill>
                  <a:schemeClr val="dk1"/>
                </a:solidFill>
              </a:rPr>
              <a:t>.</a:t>
            </a: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Competing agents like </a:t>
            </a:r>
            <a:r>
              <a:rPr lang="en" sz="1100" b="1">
                <a:solidFill>
                  <a:schemeClr val="dk1"/>
                </a:solidFill>
              </a:rPr>
              <a:t>STELLA</a:t>
            </a:r>
            <a:r>
              <a:rPr lang="en" sz="1100">
                <a:solidFill>
                  <a:schemeClr val="dk1"/>
                </a:solidFill>
              </a:rPr>
              <a:t> are decent at simple sub-tasks (data extraction, visualization),</a:t>
            </a:r>
            <a:br>
              <a:rPr lang="en" sz="1100">
                <a:solidFill>
                  <a:schemeClr val="dk1"/>
                </a:solidFill>
              </a:rPr>
            </a:br>
            <a:r>
              <a:rPr lang="en" sz="1100">
                <a:solidFill>
                  <a:schemeClr val="dk1"/>
                </a:solidFill>
              </a:rPr>
              <a:t> but </a:t>
            </a:r>
            <a:r>
              <a:rPr lang="en" sz="1100" b="1">
                <a:solidFill>
                  <a:schemeClr val="dk1"/>
                </a:solidFill>
              </a:rPr>
              <a:t>HealthFlow excels in complete end-to-end modeling.</a:t>
            </a:r>
            <a:br>
              <a:rPr lang="en" sz="1100" b="1">
                <a:solidFill>
                  <a:schemeClr val="dk1"/>
                </a:solidFill>
              </a:rPr>
            </a:br>
            <a:endParaRPr sz="11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dk1"/>
                </a:solidFill>
              </a:rPr>
              <a:t>3️⃣ Dynamics of Experience Learning</a:t>
            </a:r>
            <a:endParaRPr sz="1300" b="1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HealthFlow </a:t>
            </a:r>
            <a:r>
              <a:rPr lang="en" sz="1100" b="1">
                <a:solidFill>
                  <a:schemeClr val="dk1"/>
                </a:solidFill>
              </a:rPr>
              <a:t>adapts dynamically</a:t>
            </a:r>
            <a:r>
              <a:rPr lang="en" sz="1100">
                <a:solidFill>
                  <a:schemeClr val="dk1"/>
                </a:solidFill>
              </a:rPr>
              <a:t>:</a:t>
            </a:r>
            <a:endParaRPr sz="1100"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 sz="1100">
                <a:solidFill>
                  <a:schemeClr val="dk1"/>
                </a:solidFill>
              </a:rPr>
              <a:t>In </a:t>
            </a:r>
            <a:r>
              <a:rPr lang="en" sz="1100" b="1">
                <a:solidFill>
                  <a:schemeClr val="dk1"/>
                </a:solidFill>
              </a:rPr>
              <a:t>EHRFlowBench (open-ended tasks):</a:t>
            </a:r>
            <a:r>
              <a:rPr lang="en" sz="1100">
                <a:solidFill>
                  <a:schemeClr val="dk1"/>
                </a:solidFill>
              </a:rPr>
              <a:t> creates more </a:t>
            </a:r>
            <a:r>
              <a:rPr lang="en" sz="1100" b="1">
                <a:solidFill>
                  <a:schemeClr val="dk1"/>
                </a:solidFill>
              </a:rPr>
              <a:t>heuristics (31%)</a:t>
            </a:r>
            <a:r>
              <a:rPr lang="en" sz="1100">
                <a:solidFill>
                  <a:schemeClr val="dk1"/>
                </a:solidFill>
              </a:rPr>
              <a:t>, but retrieves more </a:t>
            </a:r>
            <a:r>
              <a:rPr lang="en" sz="1100" b="1">
                <a:solidFill>
                  <a:schemeClr val="dk1"/>
                </a:solidFill>
              </a:rPr>
              <a:t>code snippets (1.9/task)</a:t>
            </a:r>
            <a:r>
              <a:rPr lang="en" sz="1100">
                <a:solidFill>
                  <a:schemeClr val="dk1"/>
                </a:solidFill>
              </a:rPr>
              <a:t> → learns high-level strategies but grounds them in code.</a:t>
            </a:r>
            <a:endParaRPr sz="1100"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 sz="1100">
                <a:solidFill>
                  <a:schemeClr val="dk1"/>
                </a:solidFill>
              </a:rPr>
              <a:t>In </a:t>
            </a:r>
            <a:r>
              <a:rPr lang="en" sz="1100" b="1">
                <a:solidFill>
                  <a:schemeClr val="dk1"/>
                </a:solidFill>
              </a:rPr>
              <a:t>MedAgentBoard (structured tasks):</a:t>
            </a:r>
            <a:r>
              <a:rPr lang="en" sz="1100">
                <a:solidFill>
                  <a:schemeClr val="dk1"/>
                </a:solidFill>
              </a:rPr>
              <a:t> retrieves more </a:t>
            </a:r>
            <a:r>
              <a:rPr lang="en" sz="1100" b="1">
                <a:solidFill>
                  <a:schemeClr val="dk1"/>
                </a:solidFill>
              </a:rPr>
              <a:t>heuristics</a:t>
            </a:r>
            <a:r>
              <a:rPr lang="en" sz="1100">
                <a:solidFill>
                  <a:schemeClr val="dk1"/>
                </a:solidFill>
              </a:rPr>
              <a:t> → focuses on refining existing workflows.</a:t>
            </a: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Most learned knowledge falls under </a:t>
            </a:r>
            <a:r>
              <a:rPr lang="en" sz="1100" b="1">
                <a:solidFill>
                  <a:schemeClr val="dk1"/>
                </a:solidFill>
              </a:rPr>
              <a:t>Clinical &amp; Medical Analysis</a:t>
            </a:r>
            <a:r>
              <a:rPr lang="en" sz="1100">
                <a:solidFill>
                  <a:schemeClr val="dk1"/>
                </a:solidFill>
              </a:rPr>
              <a:t>, meaning its experience growth centers on </a:t>
            </a:r>
            <a:r>
              <a:rPr lang="en" sz="1100" b="1">
                <a:solidFill>
                  <a:schemeClr val="dk1"/>
                </a:solidFill>
              </a:rPr>
              <a:t>core healthcare tasks</a:t>
            </a:r>
            <a:r>
              <a:rPr lang="en" sz="1100">
                <a:solidFill>
                  <a:schemeClr val="dk1"/>
                </a:solidFill>
              </a:rPr>
              <a:t>.</a:t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1" cy="2672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25" y="421825"/>
            <a:ext cx="8839201" cy="2672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642275"/>
            <a:ext cx="8839201" cy="4154324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39"/>
          <p:cNvSpPr txBox="1"/>
          <p:nvPr/>
        </p:nvSpPr>
        <p:spPr>
          <a:xfrm>
            <a:off x="0" y="0"/>
            <a:ext cx="54498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100" b="1">
                <a:solidFill>
                  <a:schemeClr val="dk1"/>
                </a:solidFill>
              </a:rPr>
              <a:t>Case Study 1 – Meta-Level Learning in a Data Visualization Task</a:t>
            </a:r>
            <a:endParaRPr sz="11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0"/>
          <p:cNvSpPr txBox="1"/>
          <p:nvPr/>
        </p:nvSpPr>
        <p:spPr>
          <a:xfrm>
            <a:off x="0" y="0"/>
            <a:ext cx="9050100" cy="54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</a:rPr>
              <a:t>Case Study 2 – HealthFlow’s Domain Adaptability and Robust Research Execution</a:t>
            </a:r>
            <a:br>
              <a:rPr lang="en" sz="1100" i="1">
                <a:solidFill>
                  <a:schemeClr val="dk1"/>
                </a:solidFill>
              </a:rPr>
            </a:br>
            <a:endParaRPr sz="1100" i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✅ </a:t>
            </a:r>
            <a:r>
              <a:rPr lang="en" sz="1100" b="1">
                <a:solidFill>
                  <a:schemeClr val="dk1"/>
                </a:solidFill>
              </a:rPr>
              <a:t>First Case: Data Visualization Task (Blood Pressure Plot)</a:t>
            </a:r>
            <a:endParaRPr sz="1100" i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HealthFlow produces a </a:t>
            </a:r>
            <a:r>
              <a:rPr lang="en" sz="1100" b="1">
                <a:solidFill>
                  <a:schemeClr val="dk1"/>
                </a:solidFill>
              </a:rPr>
              <a:t>clear, interpretable plot</a:t>
            </a:r>
            <a:r>
              <a:rPr lang="en" sz="1100">
                <a:solidFill>
                  <a:schemeClr val="dk1"/>
                </a:solidFill>
              </a:rPr>
              <a:t> aligned with the reference answer.</a:t>
            </a:r>
            <a:br>
              <a:rPr lang="en" sz="1100">
                <a:solidFill>
                  <a:schemeClr val="dk1"/>
                </a:solidFill>
              </a:rPr>
            </a:br>
            <a:r>
              <a:rPr lang="en" sz="1100">
                <a:solidFill>
                  <a:schemeClr val="dk1"/>
                </a:solidFill>
              </a:rPr>
              <a:t>Competing agents (</a:t>
            </a:r>
            <a:r>
              <a:rPr lang="en" sz="1100" b="1">
                <a:solidFill>
                  <a:schemeClr val="dk1"/>
                </a:solidFill>
              </a:rPr>
              <a:t>Biomni</a:t>
            </a:r>
            <a:r>
              <a:rPr lang="en" sz="1100">
                <a:solidFill>
                  <a:schemeClr val="dk1"/>
                </a:solidFill>
              </a:rPr>
              <a:t>, </a:t>
            </a:r>
            <a:r>
              <a:rPr lang="en" sz="1100" b="1">
                <a:solidFill>
                  <a:schemeClr val="dk1"/>
                </a:solidFill>
              </a:rPr>
              <a:t>STELLA</a:t>
            </a:r>
            <a:r>
              <a:rPr lang="en" sz="1100">
                <a:solidFill>
                  <a:schemeClr val="dk1"/>
                </a:solidFill>
              </a:rPr>
              <a:t>) </a:t>
            </a:r>
            <a:r>
              <a:rPr lang="en" sz="1100" b="1">
                <a:solidFill>
                  <a:schemeClr val="dk1"/>
                </a:solidFill>
              </a:rPr>
              <a:t>fail</a:t>
            </a:r>
            <a:r>
              <a:rPr lang="en" sz="1100">
                <a:solidFill>
                  <a:schemeClr val="dk1"/>
                </a:solidFill>
              </a:rPr>
              <a:t> because they skip validation and include </a:t>
            </a:r>
            <a:r>
              <a:rPr lang="en" sz="1100" b="1">
                <a:solidFill>
                  <a:schemeClr val="dk1"/>
                </a:solidFill>
              </a:rPr>
              <a:t>outliers</a:t>
            </a:r>
            <a:r>
              <a:rPr lang="en" sz="1100">
                <a:solidFill>
                  <a:schemeClr val="dk1"/>
                </a:solidFill>
              </a:rPr>
              <a:t>, making results unreadable.</a:t>
            </a:r>
            <a:br>
              <a:rPr lang="en" sz="1100">
                <a:solidFill>
                  <a:schemeClr val="dk1"/>
                </a:solidFill>
              </a:rPr>
            </a:br>
            <a:r>
              <a:rPr lang="en" sz="1100">
                <a:solidFill>
                  <a:schemeClr val="dk1"/>
                </a:solidFill>
              </a:rPr>
              <a:t>Demonstrates the importance of </a:t>
            </a:r>
            <a:r>
              <a:rPr lang="en" sz="1100" b="1">
                <a:solidFill>
                  <a:schemeClr val="dk1"/>
                </a:solidFill>
              </a:rPr>
              <a:t>adaptive, domain-aware planning.</a:t>
            </a:r>
            <a:br>
              <a:rPr lang="en" sz="1100" b="1">
                <a:solidFill>
                  <a:schemeClr val="dk1"/>
                </a:solidFill>
              </a:rPr>
            </a:br>
            <a:endParaRPr sz="1100" b="1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 b="1">
                <a:solidFill>
                  <a:schemeClr val="dk1"/>
                </a:solidFill>
              </a:rPr>
              <a:t>Second case (EHRFlowBench):</a:t>
            </a:r>
            <a:br>
              <a:rPr lang="en" sz="1100" b="1">
                <a:solidFill>
                  <a:schemeClr val="dk1"/>
                </a:solidFill>
              </a:rPr>
            </a:br>
            <a:endParaRPr sz="1100" b="1"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 sz="1100">
                <a:solidFill>
                  <a:schemeClr val="dk1"/>
                </a:solidFill>
              </a:rPr>
              <a:t>No dataset provided → HealthFlow </a:t>
            </a:r>
            <a:r>
              <a:rPr lang="en" sz="1100" b="1">
                <a:solidFill>
                  <a:schemeClr val="dk1"/>
                </a:solidFill>
              </a:rPr>
              <a:t>simulates realistic data</a:t>
            </a:r>
            <a:r>
              <a:rPr lang="en" sz="1100">
                <a:solidFill>
                  <a:schemeClr val="dk1"/>
                </a:solidFill>
              </a:rPr>
              <a:t> autonomously.</a:t>
            </a:r>
            <a:br>
              <a:rPr lang="en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 sz="1100">
                <a:solidFill>
                  <a:schemeClr val="dk1"/>
                </a:solidFill>
              </a:rPr>
              <a:t>Implements and trains a </a:t>
            </a:r>
            <a:r>
              <a:rPr lang="en" sz="1100" b="1">
                <a:solidFill>
                  <a:schemeClr val="dk1"/>
                </a:solidFill>
              </a:rPr>
              <a:t>CNN–LSTM model</a:t>
            </a:r>
            <a:r>
              <a:rPr lang="en" sz="1100">
                <a:solidFill>
                  <a:schemeClr val="dk1"/>
                </a:solidFill>
              </a:rPr>
              <a:t>, generating:</a:t>
            </a:r>
            <a:br>
              <a:rPr lang="en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marL="137160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</a:pPr>
            <a:r>
              <a:rPr lang="en" sz="1100">
                <a:solidFill>
                  <a:schemeClr val="dk1"/>
                </a:solidFill>
              </a:rPr>
              <a:t>Training loss curve</a:t>
            </a:r>
            <a:br>
              <a:rPr lang="en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marL="137160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</a:pPr>
            <a:r>
              <a:rPr lang="en" sz="1100">
                <a:solidFill>
                  <a:schemeClr val="dk1"/>
                </a:solidFill>
              </a:rPr>
              <a:t>Accuracy metrics</a:t>
            </a:r>
            <a:br>
              <a:rPr lang="en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marL="137160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</a:pPr>
            <a:r>
              <a:rPr lang="en" sz="1100">
                <a:solidFill>
                  <a:schemeClr val="dk1"/>
                </a:solidFill>
              </a:rPr>
              <a:t>Saved model checkpoints.</a:t>
            </a:r>
            <a:br>
              <a:rPr lang="en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 sz="1100">
                <a:solidFill>
                  <a:schemeClr val="dk1"/>
                </a:solidFill>
              </a:rPr>
              <a:t>Completes an entire end-to-end research workflow </a:t>
            </a:r>
            <a:r>
              <a:rPr lang="en" sz="1100" i="1">
                <a:solidFill>
                  <a:schemeClr val="dk1"/>
                </a:solidFill>
              </a:rPr>
              <a:t>without manual input.</a:t>
            </a:r>
            <a:br>
              <a:rPr lang="en" sz="1100" i="1">
                <a:solidFill>
                  <a:schemeClr val="dk1"/>
                </a:solidFill>
              </a:rPr>
            </a:br>
            <a:endParaRPr sz="1100" i="1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Highlights HealthFlow’s ability to:</a:t>
            </a:r>
            <a:br>
              <a:rPr lang="en" sz="1100">
                <a:solidFill>
                  <a:schemeClr val="dk1"/>
                </a:solidFill>
              </a:rPr>
            </a:br>
            <a:r>
              <a:rPr lang="en" sz="1100">
                <a:solidFill>
                  <a:schemeClr val="dk1"/>
                </a:solidFill>
              </a:rPr>
              <a:t> ✅ Apply </a:t>
            </a:r>
            <a:r>
              <a:rPr lang="en" sz="1100" b="1">
                <a:solidFill>
                  <a:schemeClr val="dk1"/>
                </a:solidFill>
              </a:rPr>
              <a:t>learned strategies</a:t>
            </a:r>
            <a:r>
              <a:rPr lang="en" sz="1100">
                <a:solidFill>
                  <a:schemeClr val="dk1"/>
                </a:solidFill>
              </a:rPr>
              <a:t> to new tasks.</a:t>
            </a:r>
            <a:br>
              <a:rPr lang="en" sz="1100">
                <a:solidFill>
                  <a:schemeClr val="dk1"/>
                </a:solidFill>
              </a:rPr>
            </a:br>
            <a:r>
              <a:rPr lang="en" sz="1100">
                <a:solidFill>
                  <a:schemeClr val="dk1"/>
                </a:solidFill>
              </a:rPr>
              <a:t> ✅ Handle </a:t>
            </a:r>
            <a:r>
              <a:rPr lang="en" sz="1100" b="1">
                <a:solidFill>
                  <a:schemeClr val="dk1"/>
                </a:solidFill>
              </a:rPr>
              <a:t>open-ended, multi-step scientific problems</a:t>
            </a:r>
            <a:r>
              <a:rPr lang="en" sz="1100">
                <a:solidFill>
                  <a:schemeClr val="dk1"/>
                </a:solidFill>
              </a:rPr>
              <a:t>.</a:t>
            </a:r>
            <a:br>
              <a:rPr lang="en" sz="1100">
                <a:solidFill>
                  <a:schemeClr val="dk1"/>
                </a:solidFill>
              </a:rPr>
            </a:br>
            <a:r>
              <a:rPr lang="en" sz="1100">
                <a:solidFill>
                  <a:schemeClr val="dk1"/>
                </a:solidFill>
              </a:rPr>
              <a:t> ✅ Adapt to </a:t>
            </a:r>
            <a:r>
              <a:rPr lang="en" sz="1100" b="1">
                <a:solidFill>
                  <a:schemeClr val="dk1"/>
                </a:solidFill>
              </a:rPr>
              <a:t>domain-specific contexts</a:t>
            </a:r>
            <a:r>
              <a:rPr lang="en" sz="1100">
                <a:solidFill>
                  <a:schemeClr val="dk1"/>
                </a:solidFill>
              </a:rPr>
              <a:t> intelligently.</a:t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1" cy="3483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/>
        </p:nvSpPr>
        <p:spPr>
          <a:xfrm>
            <a:off x="0" y="0"/>
            <a:ext cx="7670100" cy="39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chemeClr val="dk1"/>
                </a:solidFill>
              </a:rPr>
              <a:t>🧩 The Core Loop</a:t>
            </a:r>
            <a:endParaRPr sz="17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Every Agentic AI follows this simple </a:t>
            </a:r>
            <a:r>
              <a:rPr lang="en" sz="1100" b="1">
                <a:solidFill>
                  <a:schemeClr val="dk1"/>
                </a:solidFill>
              </a:rPr>
              <a:t>cycle</a:t>
            </a:r>
            <a:r>
              <a:rPr lang="en" sz="1100">
                <a:solidFill>
                  <a:schemeClr val="dk1"/>
                </a:solidFill>
              </a:rPr>
              <a:t>:</a:t>
            </a:r>
            <a:endParaRPr sz="1100">
              <a:solidFill>
                <a:schemeClr val="dk1"/>
              </a:solidFill>
            </a:endParaRPr>
          </a:p>
          <a:p>
            <a:pPr marL="381000" marR="3810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</a:rPr>
              <a:t>Plan → Act → Observe → Reflect → Improve</a:t>
            </a:r>
            <a:endParaRPr sz="11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You can think of it like how a human researcher or programmer works:</a:t>
            </a: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 sz="1100">
                <a:solidFill>
                  <a:schemeClr val="dk1"/>
                </a:solidFill>
              </a:rPr>
              <a:t>Plan what to do</a:t>
            </a:r>
            <a:br>
              <a:rPr lang="en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 sz="1100">
                <a:solidFill>
                  <a:schemeClr val="dk1"/>
                </a:solidFill>
              </a:rPr>
              <a:t>Do it</a:t>
            </a:r>
            <a:br>
              <a:rPr lang="en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 sz="1100">
                <a:solidFill>
                  <a:schemeClr val="dk1"/>
                </a:solidFill>
              </a:rPr>
              <a:t>See what happens</a:t>
            </a:r>
            <a:br>
              <a:rPr lang="en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 sz="1100">
                <a:solidFill>
                  <a:schemeClr val="dk1"/>
                </a:solidFill>
              </a:rPr>
              <a:t>Learn from it</a:t>
            </a:r>
            <a:br>
              <a:rPr lang="en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 sz="1100">
                <a:solidFill>
                  <a:schemeClr val="dk1"/>
                </a:solidFill>
              </a:rPr>
              <a:t>Try again, better</a:t>
            </a:r>
            <a:br>
              <a:rPr lang="en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This is often called a </a:t>
            </a:r>
            <a:r>
              <a:rPr lang="en" sz="1100" b="1">
                <a:solidFill>
                  <a:schemeClr val="dk1"/>
                </a:solidFill>
              </a:rPr>
              <a:t>self-reflection loop</a:t>
            </a:r>
            <a:r>
              <a:rPr lang="en" sz="1100">
                <a:solidFill>
                  <a:schemeClr val="dk1"/>
                </a:solidFill>
              </a:rPr>
              <a:t> or </a:t>
            </a:r>
            <a:r>
              <a:rPr lang="en" sz="1100" b="1">
                <a:solidFill>
                  <a:schemeClr val="dk1"/>
                </a:solidFill>
              </a:rPr>
              <a:t>feedback loop</a:t>
            </a:r>
            <a:r>
              <a:rPr lang="en" sz="1100">
                <a:solidFill>
                  <a:schemeClr val="dk1"/>
                </a:solidFill>
              </a:rPr>
              <a:t>.</a:t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2"/>
          <p:cNvSpPr txBox="1"/>
          <p:nvPr/>
        </p:nvSpPr>
        <p:spPr>
          <a:xfrm>
            <a:off x="0" y="0"/>
            <a:ext cx="8180700" cy="3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</a:rPr>
              <a:t>Human Evaluation – Expert Validation of HealthFlow’s Performance</a:t>
            </a:r>
            <a:endParaRPr sz="1300" b="1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 b="1">
                <a:solidFill>
                  <a:schemeClr val="dk1"/>
                </a:solidFill>
              </a:rPr>
              <a:t>Goal:</a:t>
            </a:r>
            <a:r>
              <a:rPr lang="en" sz="1100">
                <a:solidFill>
                  <a:schemeClr val="dk1"/>
                </a:solidFill>
              </a:rPr>
              <a:t> Assess real-world quality beyond automated scores.</a:t>
            </a: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 b="1">
                <a:solidFill>
                  <a:schemeClr val="dk1"/>
                </a:solidFill>
              </a:rPr>
              <a:t>Participants:</a:t>
            </a:r>
            <a:r>
              <a:rPr lang="en" sz="1100">
                <a:solidFill>
                  <a:schemeClr val="dk1"/>
                </a:solidFill>
              </a:rPr>
              <a:t> 12 expert evaluators (PhD &amp; MD students) specializing in:</a:t>
            </a:r>
            <a:endParaRPr sz="1100"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 sz="1100">
                <a:solidFill>
                  <a:schemeClr val="dk1"/>
                </a:solidFill>
              </a:rPr>
              <a:t>AI for Healthcare</a:t>
            </a:r>
            <a:endParaRPr sz="1100"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 sz="1100">
                <a:solidFill>
                  <a:schemeClr val="dk1"/>
                </a:solidFill>
              </a:rPr>
              <a:t>Biostatistics</a:t>
            </a:r>
            <a:endParaRPr sz="1100"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 sz="1100">
                <a:solidFill>
                  <a:schemeClr val="dk1"/>
                </a:solidFill>
              </a:rPr>
              <a:t>Biomedical Engineering</a:t>
            </a:r>
            <a:endParaRPr sz="1100"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 sz="1100">
                <a:solidFill>
                  <a:schemeClr val="dk1"/>
                </a:solidFill>
              </a:rPr>
              <a:t>Clinical Medicine</a:t>
            </a:r>
            <a:br>
              <a:rPr lang="en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 b="1">
                <a:solidFill>
                  <a:schemeClr val="dk1"/>
                </a:solidFill>
              </a:rPr>
              <a:t>Evaluation Setup:</a:t>
            </a:r>
            <a:endParaRPr sz="1100" b="1"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 sz="1100">
                <a:solidFill>
                  <a:schemeClr val="dk1"/>
                </a:solidFill>
              </a:rPr>
              <a:t>20 tasks total → 10 from </a:t>
            </a:r>
            <a:r>
              <a:rPr lang="en" sz="1100" b="1">
                <a:solidFill>
                  <a:schemeClr val="dk1"/>
                </a:solidFill>
              </a:rPr>
              <a:t>EHRFlowBench</a:t>
            </a:r>
            <a:r>
              <a:rPr lang="en" sz="1100">
                <a:solidFill>
                  <a:schemeClr val="dk1"/>
                </a:solidFill>
              </a:rPr>
              <a:t>, 10 from </a:t>
            </a:r>
            <a:r>
              <a:rPr lang="en" sz="1100" b="1">
                <a:solidFill>
                  <a:schemeClr val="dk1"/>
                </a:solidFill>
              </a:rPr>
              <a:t>MedAgentBoard</a:t>
            </a:r>
            <a:r>
              <a:rPr lang="en" sz="1100">
                <a:solidFill>
                  <a:schemeClr val="dk1"/>
                </a:solidFill>
              </a:rPr>
              <a:t>.</a:t>
            </a:r>
            <a:endParaRPr sz="1100"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 sz="1100" b="1">
                <a:solidFill>
                  <a:schemeClr val="dk1"/>
                </a:solidFill>
              </a:rPr>
              <a:t>Blind Review:</a:t>
            </a:r>
            <a:r>
              <a:rPr lang="en" sz="1100">
                <a:solidFill>
                  <a:schemeClr val="dk1"/>
                </a:solidFill>
              </a:rPr>
              <a:t> Agents’ names and order randomized to prevent bias.</a:t>
            </a:r>
            <a:endParaRPr sz="1100"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 sz="1100">
                <a:solidFill>
                  <a:schemeClr val="dk1"/>
                </a:solidFill>
              </a:rPr>
              <a:t>Compared </a:t>
            </a:r>
            <a:r>
              <a:rPr lang="en" sz="1100" b="1">
                <a:solidFill>
                  <a:schemeClr val="dk1"/>
                </a:solidFill>
              </a:rPr>
              <a:t>HealthFlow</a:t>
            </a:r>
            <a:r>
              <a:rPr lang="en" sz="1100">
                <a:solidFill>
                  <a:schemeClr val="dk1"/>
                </a:solidFill>
              </a:rPr>
              <a:t>, </a:t>
            </a:r>
            <a:r>
              <a:rPr lang="en" sz="1100" b="1">
                <a:solidFill>
                  <a:schemeClr val="dk1"/>
                </a:solidFill>
              </a:rPr>
              <a:t>Alita</a:t>
            </a:r>
            <a:r>
              <a:rPr lang="en" sz="1100">
                <a:solidFill>
                  <a:schemeClr val="dk1"/>
                </a:solidFill>
              </a:rPr>
              <a:t>, </a:t>
            </a:r>
            <a:r>
              <a:rPr lang="en" sz="1100" b="1">
                <a:solidFill>
                  <a:schemeClr val="dk1"/>
                </a:solidFill>
              </a:rPr>
              <a:t>Biomni</a:t>
            </a:r>
            <a:r>
              <a:rPr lang="en" sz="1100">
                <a:solidFill>
                  <a:schemeClr val="dk1"/>
                </a:solidFill>
              </a:rPr>
              <a:t>, </a:t>
            </a:r>
            <a:r>
              <a:rPr lang="en" sz="1100" b="1">
                <a:solidFill>
                  <a:schemeClr val="dk1"/>
                </a:solidFill>
              </a:rPr>
              <a:t>STELLA</a:t>
            </a:r>
            <a:r>
              <a:rPr lang="en" sz="1100">
                <a:solidFill>
                  <a:schemeClr val="dk1"/>
                </a:solidFill>
              </a:rPr>
              <a:t> head-to-head.</a:t>
            </a:r>
            <a:endParaRPr sz="1100"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 sz="1100">
                <a:solidFill>
                  <a:schemeClr val="dk1"/>
                </a:solidFill>
              </a:rPr>
              <a:t>Evaluators selected </a:t>
            </a:r>
            <a:r>
              <a:rPr lang="en" sz="1100" b="1">
                <a:solidFill>
                  <a:schemeClr val="dk1"/>
                </a:solidFill>
              </a:rPr>
              <a:t>the single best solution</a:t>
            </a:r>
            <a:r>
              <a:rPr lang="en" sz="1100">
                <a:solidFill>
                  <a:schemeClr val="dk1"/>
                </a:solidFill>
              </a:rPr>
              <a:t> (or “None” if unsatisfactory).</a:t>
            </a:r>
            <a:br>
              <a:rPr lang="en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 b="1">
                <a:solidFill>
                  <a:schemeClr val="dk1"/>
                </a:solidFill>
              </a:rPr>
              <a:t>Outcome:</a:t>
            </a:r>
            <a:br>
              <a:rPr lang="en" sz="1100" b="1">
                <a:solidFill>
                  <a:schemeClr val="dk1"/>
                </a:solidFill>
              </a:rPr>
            </a:br>
            <a:endParaRPr sz="1100" b="1"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 sz="1100" b="1">
                <a:solidFill>
                  <a:schemeClr val="dk1"/>
                </a:solidFill>
              </a:rPr>
              <a:t>Inter-rater agreement:</a:t>
            </a:r>
            <a:r>
              <a:rPr lang="en" sz="1100">
                <a:solidFill>
                  <a:schemeClr val="dk1"/>
                </a:solidFill>
              </a:rPr>
              <a:t> 71.54% → strong consistency among experts.</a:t>
            </a:r>
            <a:endParaRPr sz="1100"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 sz="1100" b="1">
                <a:solidFill>
                  <a:schemeClr val="dk1"/>
                </a:solidFill>
              </a:rPr>
              <a:t>Result (Figure 8):</a:t>
            </a:r>
            <a:r>
              <a:rPr lang="en" sz="1100">
                <a:solidFill>
                  <a:schemeClr val="dk1"/>
                </a:solidFill>
              </a:rPr>
              <a:t> Clear expert preference for </a:t>
            </a:r>
            <a:r>
              <a:rPr lang="en" sz="1100" b="1">
                <a:solidFill>
                  <a:schemeClr val="dk1"/>
                </a:solidFill>
              </a:rPr>
              <a:t>HealthFlow’s solutions</a:t>
            </a:r>
            <a:r>
              <a:rPr lang="en" sz="1100">
                <a:solidFill>
                  <a:schemeClr val="dk1"/>
                </a:solidFill>
              </a:rPr>
              <a:t> across both benchmarks</a:t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4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38" name="Google Shape;238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69875"/>
            <a:ext cx="9143999" cy="3603751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43"/>
          <p:cNvSpPr txBox="1"/>
          <p:nvPr/>
        </p:nvSpPr>
        <p:spPr>
          <a:xfrm>
            <a:off x="0" y="0"/>
            <a:ext cx="48006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100" b="1">
                <a:solidFill>
                  <a:schemeClr val="dk1"/>
                </a:solidFill>
              </a:rPr>
              <a:t>Expert Evaluation – HealthFlow Preferred by Human Reviewers</a:t>
            </a:r>
            <a:endParaRPr sz="11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4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/>
        </p:nvSpPr>
        <p:spPr>
          <a:xfrm>
            <a:off x="0" y="0"/>
            <a:ext cx="9144000" cy="10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</a:rPr>
              <a:t>🧠 Background</a:t>
            </a:r>
            <a:endParaRPr sz="1100" b="1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Explosion of </a:t>
            </a:r>
            <a:r>
              <a:rPr lang="en" sz="1100" b="1">
                <a:solidFill>
                  <a:schemeClr val="dk1"/>
                </a:solidFill>
              </a:rPr>
              <a:t>scientific literature</a:t>
            </a:r>
            <a:r>
              <a:rPr lang="en" sz="1100">
                <a:solidFill>
                  <a:schemeClr val="dk1"/>
                </a:solidFill>
              </a:rPr>
              <a:t>, </a:t>
            </a:r>
            <a:r>
              <a:rPr lang="en" sz="1100" b="1">
                <a:solidFill>
                  <a:schemeClr val="dk1"/>
                </a:solidFill>
              </a:rPr>
              <a:t>datasets</a:t>
            </a:r>
            <a:r>
              <a:rPr lang="en" sz="1100">
                <a:solidFill>
                  <a:schemeClr val="dk1"/>
                </a:solidFill>
              </a:rPr>
              <a:t>, and </a:t>
            </a:r>
            <a:r>
              <a:rPr lang="en" sz="1100" b="1">
                <a:solidFill>
                  <a:schemeClr val="dk1"/>
                </a:solidFill>
              </a:rPr>
              <a:t>knowledge bases -&gt; </a:t>
            </a:r>
            <a:r>
              <a:rPr lang="en" sz="1100">
                <a:solidFill>
                  <a:schemeClr val="dk1"/>
                </a:solidFill>
              </a:rPr>
              <a:t>Huge opportunity for </a:t>
            </a:r>
            <a:r>
              <a:rPr lang="en" sz="1100" b="1">
                <a:solidFill>
                  <a:schemeClr val="dk1"/>
                </a:solidFill>
              </a:rPr>
              <a:t>AI-driven discovery</a:t>
            </a:r>
            <a:r>
              <a:rPr lang="en" sz="1100">
                <a:solidFill>
                  <a:schemeClr val="dk1"/>
                </a:solidFill>
              </a:rPr>
              <a:t>, especially in </a:t>
            </a:r>
            <a:r>
              <a:rPr lang="en" sz="1100" b="1">
                <a:solidFill>
                  <a:schemeClr val="dk1"/>
                </a:solidFill>
              </a:rPr>
              <a:t>healthcare</a:t>
            </a:r>
            <a:endParaRPr sz="1100" b="1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 b="1">
                <a:solidFill>
                  <a:schemeClr val="dk1"/>
                </a:solidFill>
              </a:rPr>
              <a:t>Large Language Models (LLMs)</a:t>
            </a:r>
            <a:r>
              <a:rPr lang="en" sz="1100">
                <a:solidFill>
                  <a:schemeClr val="dk1"/>
                </a:solidFill>
              </a:rPr>
              <a:t> enable a new paradigm autonomous agents that automate end-to-end research workflows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75" name="Google Shape;75;p16"/>
          <p:cNvSpPr txBox="1"/>
          <p:nvPr/>
        </p:nvSpPr>
        <p:spPr>
          <a:xfrm>
            <a:off x="-36100" y="1353575"/>
            <a:ext cx="8536500" cy="27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</a:rPr>
              <a:t>⚙️ Problem</a:t>
            </a:r>
            <a:endParaRPr sz="1100" b="1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Current AI agents are </a:t>
            </a:r>
            <a:r>
              <a:rPr lang="en" sz="1100" b="1">
                <a:solidFill>
                  <a:schemeClr val="dk1"/>
                </a:solidFill>
              </a:rPr>
              <a:t>limited by static, predefined strategies</a:t>
            </a:r>
            <a:endParaRPr sz="1100" b="1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Can refine tool use or reasoning templates, ❌ but </a:t>
            </a:r>
            <a:r>
              <a:rPr lang="en" sz="1100" b="1">
                <a:solidFill>
                  <a:schemeClr val="dk1"/>
                </a:solidFill>
              </a:rPr>
              <a:t>cannot learn new strategies or adapt dynamically</a:t>
            </a:r>
            <a:endParaRPr sz="1100" b="1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This limits autonomy in open-ended, noisy healthcare research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</a:rPr>
              <a:t>💡 Proposed Solution: HealthFlow</a:t>
            </a:r>
            <a:endParaRPr sz="1100" b="1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A </a:t>
            </a:r>
            <a:r>
              <a:rPr lang="en" sz="1100" b="1">
                <a:solidFill>
                  <a:schemeClr val="dk1"/>
                </a:solidFill>
              </a:rPr>
              <a:t>self-evolving AI agent framework</a:t>
            </a:r>
            <a:endParaRPr sz="1100" b="1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Performs </a:t>
            </a:r>
            <a:r>
              <a:rPr lang="en" sz="1100" b="1">
                <a:solidFill>
                  <a:schemeClr val="dk1"/>
                </a:solidFill>
              </a:rPr>
              <a:t>meta-level strategic planning, learning, and reflection</a:t>
            </a:r>
            <a:endParaRPr sz="1100" b="1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Treats every task as an </a:t>
            </a:r>
            <a:r>
              <a:rPr lang="en" sz="1100" b="1">
                <a:solidFill>
                  <a:schemeClr val="dk1"/>
                </a:solidFill>
              </a:rPr>
              <a:t>experience</a:t>
            </a:r>
            <a:r>
              <a:rPr lang="en" sz="1100">
                <a:solidFill>
                  <a:schemeClr val="dk1"/>
                </a:solidFill>
              </a:rPr>
              <a:t> → refines its own high-level policies</a:t>
            </a: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Learns </a:t>
            </a:r>
            <a:r>
              <a:rPr lang="en" sz="1100" b="1">
                <a:solidFill>
                  <a:schemeClr val="dk1"/>
                </a:solidFill>
              </a:rPr>
              <a:t>not just to execute</a:t>
            </a:r>
            <a:r>
              <a:rPr lang="en" sz="1100">
                <a:solidFill>
                  <a:schemeClr val="dk1"/>
                </a:solidFill>
              </a:rPr>
              <a:t>, but to </a:t>
            </a:r>
            <a:r>
              <a:rPr lang="en" sz="1100" b="1">
                <a:solidFill>
                  <a:schemeClr val="dk1"/>
                </a:solidFill>
              </a:rPr>
              <a:t>manage and strategize</a:t>
            </a:r>
            <a:endParaRPr sz="11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/>
        </p:nvSpPr>
        <p:spPr>
          <a:xfrm>
            <a:off x="281100" y="937850"/>
            <a:ext cx="5847300" cy="25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</a:rPr>
              <a:t>🧪 Benchmark: EHRFlowBench</a:t>
            </a:r>
            <a:endParaRPr sz="1100" b="1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A new benchmark for </a:t>
            </a:r>
            <a:r>
              <a:rPr lang="en" sz="1100" b="1">
                <a:solidFill>
                  <a:schemeClr val="dk1"/>
                </a:solidFill>
              </a:rPr>
              <a:t>AI-driven EHR analysis</a:t>
            </a:r>
            <a:endParaRPr sz="1100" b="1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Derived from </a:t>
            </a:r>
            <a:r>
              <a:rPr lang="en" sz="1100" b="1">
                <a:solidFill>
                  <a:schemeClr val="dk1"/>
                </a:solidFill>
              </a:rPr>
              <a:t>peer-reviewed scientific literature</a:t>
            </a:r>
            <a:endParaRPr sz="1100" b="1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Evaluates complex, real-world healthcare research workflows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</a:rPr>
              <a:t>🚀 Key Contributions</a:t>
            </a:r>
            <a:endParaRPr sz="1100" b="1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 sz="1100" b="1">
                <a:solidFill>
                  <a:schemeClr val="dk1"/>
                </a:solidFill>
              </a:rPr>
              <a:t>HealthFlow:</a:t>
            </a:r>
            <a:r>
              <a:rPr lang="en" sz="1100">
                <a:solidFill>
                  <a:schemeClr val="dk1"/>
                </a:solidFill>
              </a:rPr>
              <a:t> Meta-level learning and self-evolution</a:t>
            </a: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 sz="1100" b="1">
                <a:solidFill>
                  <a:schemeClr val="dk1"/>
                </a:solidFill>
              </a:rPr>
              <a:t>EHRFlowBench:</a:t>
            </a:r>
            <a:r>
              <a:rPr lang="en" sz="1100">
                <a:solidFill>
                  <a:schemeClr val="dk1"/>
                </a:solidFill>
              </a:rPr>
              <a:t> Realistic benchmark for agentic healthcare tasks</a:t>
            </a: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 sz="1100" b="1">
                <a:solidFill>
                  <a:schemeClr val="dk1"/>
                </a:solidFill>
              </a:rPr>
              <a:t>Empirical Results:</a:t>
            </a:r>
            <a:r>
              <a:rPr lang="en" sz="1100">
                <a:solidFill>
                  <a:schemeClr val="dk1"/>
                </a:solidFill>
              </a:rPr>
              <a:t> Significant gains in task success, robustness, and efficiency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>
            <a:spLocks noGrp="1"/>
          </p:cNvSpPr>
          <p:nvPr>
            <p:ph type="title"/>
          </p:nvPr>
        </p:nvSpPr>
        <p:spPr>
          <a:xfrm>
            <a:off x="132400" y="1200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Related Works</a:t>
            </a:r>
            <a:endParaRPr/>
          </a:p>
        </p:txBody>
      </p:sp>
      <p:sp>
        <p:nvSpPr>
          <p:cNvPr id="86" name="Google Shape;86;p18"/>
          <p:cNvSpPr txBox="1"/>
          <p:nvPr/>
        </p:nvSpPr>
        <p:spPr>
          <a:xfrm>
            <a:off x="0" y="692750"/>
            <a:ext cx="9294300" cy="42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dk1"/>
                </a:solidFill>
              </a:rPr>
              <a:t>🧰 Predefined Agentic Workflows</a:t>
            </a:r>
            <a:endParaRPr sz="1300" b="1">
              <a:solidFill>
                <a:schemeClr val="dk1"/>
              </a:solidFill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>
                <a:solidFill>
                  <a:schemeClr val="dk1"/>
                </a:solidFill>
              </a:rPr>
              <a:t>Early agentic systems follow </a:t>
            </a:r>
            <a:r>
              <a:rPr lang="en" sz="1300" b="1">
                <a:solidFill>
                  <a:schemeClr val="dk1"/>
                </a:solidFill>
              </a:rPr>
              <a:t>human-designed, fixed loops</a:t>
            </a:r>
            <a:r>
              <a:rPr lang="en" sz="1300">
                <a:solidFill>
                  <a:schemeClr val="dk1"/>
                </a:solidFill>
              </a:rPr>
              <a:t>.</a:t>
            </a:r>
            <a:br>
              <a:rPr lang="en" sz="1300">
                <a:solidFill>
                  <a:schemeClr val="dk1"/>
                </a:solidFill>
              </a:rPr>
            </a:br>
            <a:endParaRPr sz="1300">
              <a:solidFill>
                <a:schemeClr val="dk1"/>
              </a:solidFill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>
                <a:solidFill>
                  <a:schemeClr val="dk1"/>
                </a:solidFill>
              </a:rPr>
              <a:t>Examples:</a:t>
            </a:r>
            <a:endParaRPr sz="1300">
              <a:solidFill>
                <a:schemeClr val="dk1"/>
              </a:solidFill>
            </a:endParaRPr>
          </a:p>
          <a:p>
            <a:pPr marL="91440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</a:pPr>
            <a:r>
              <a:rPr lang="en" sz="1300" b="1">
                <a:solidFill>
                  <a:schemeClr val="dk1"/>
                </a:solidFill>
              </a:rPr>
              <a:t>AutoGPT</a:t>
            </a:r>
            <a:r>
              <a:rPr lang="en" sz="1300">
                <a:solidFill>
                  <a:schemeClr val="dk1"/>
                </a:solidFill>
              </a:rPr>
              <a:t>, </a:t>
            </a:r>
            <a:r>
              <a:rPr lang="en" sz="1300" b="1">
                <a:solidFill>
                  <a:schemeClr val="dk1"/>
                </a:solidFill>
              </a:rPr>
              <a:t>GPT-4Tools</a:t>
            </a:r>
            <a:r>
              <a:rPr lang="en" sz="1300">
                <a:solidFill>
                  <a:schemeClr val="dk1"/>
                </a:solidFill>
              </a:rPr>
              <a:t> → Chain LLM calls but strategy is hard-coded.</a:t>
            </a:r>
            <a:endParaRPr sz="1300">
              <a:solidFill>
                <a:schemeClr val="dk1"/>
              </a:solidFill>
            </a:endParaRPr>
          </a:p>
          <a:p>
            <a:pPr marL="91440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</a:pPr>
            <a:r>
              <a:rPr lang="en" sz="1300" b="1">
                <a:solidFill>
                  <a:schemeClr val="dk1"/>
                </a:solidFill>
              </a:rPr>
              <a:t>HuggingGPT</a:t>
            </a:r>
            <a:r>
              <a:rPr lang="en" sz="1300">
                <a:solidFill>
                  <a:schemeClr val="dk1"/>
                </a:solidFill>
              </a:rPr>
              <a:t>, </a:t>
            </a:r>
            <a:r>
              <a:rPr lang="en" sz="1300" b="1">
                <a:solidFill>
                  <a:schemeClr val="dk1"/>
                </a:solidFill>
              </a:rPr>
              <a:t>MetaGPT</a:t>
            </a:r>
            <a:r>
              <a:rPr lang="en" sz="1300">
                <a:solidFill>
                  <a:schemeClr val="dk1"/>
                </a:solidFill>
              </a:rPr>
              <a:t> → Add multi-agent roles, yet still static.</a:t>
            </a:r>
            <a:endParaRPr sz="1300">
              <a:solidFill>
                <a:schemeClr val="dk1"/>
              </a:solidFill>
            </a:endParaRPr>
          </a:p>
          <a:p>
            <a:pPr marL="91440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</a:pPr>
            <a:r>
              <a:rPr lang="en" sz="1300" b="1">
                <a:solidFill>
                  <a:schemeClr val="dk1"/>
                </a:solidFill>
              </a:rPr>
              <a:t>SciToolAgent</a:t>
            </a:r>
            <a:r>
              <a:rPr lang="en" sz="1300">
                <a:solidFill>
                  <a:schemeClr val="dk1"/>
                </a:solidFill>
              </a:rPr>
              <a:t>, </a:t>
            </a:r>
            <a:r>
              <a:rPr lang="en" sz="1300" b="1">
                <a:solidFill>
                  <a:schemeClr val="dk1"/>
                </a:solidFill>
              </a:rPr>
              <a:t>Robin</a:t>
            </a:r>
            <a:r>
              <a:rPr lang="en" sz="1300">
                <a:solidFill>
                  <a:schemeClr val="dk1"/>
                </a:solidFill>
              </a:rPr>
              <a:t>, </a:t>
            </a:r>
            <a:r>
              <a:rPr lang="en" sz="1300" b="1">
                <a:solidFill>
                  <a:schemeClr val="dk1"/>
                </a:solidFill>
              </a:rPr>
              <a:t>Biomni</a:t>
            </a:r>
            <a:r>
              <a:rPr lang="en" sz="1300">
                <a:solidFill>
                  <a:schemeClr val="dk1"/>
                </a:solidFill>
              </a:rPr>
              <a:t> → Automate science tasks but keep a fixed “select-plan-execute” cycle.</a:t>
            </a:r>
            <a:endParaRPr sz="1300">
              <a:solidFill>
                <a:schemeClr val="dk1"/>
              </a:solidFill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>
                <a:solidFill>
                  <a:schemeClr val="dk1"/>
                </a:solidFill>
              </a:rPr>
              <a:t>⚠️ </a:t>
            </a:r>
            <a:r>
              <a:rPr lang="en" sz="1300" b="1">
                <a:solidFill>
                  <a:schemeClr val="dk1"/>
                </a:solidFill>
              </a:rPr>
              <a:t>Limitation:</a:t>
            </a:r>
            <a:r>
              <a:rPr lang="en" sz="1300">
                <a:solidFill>
                  <a:schemeClr val="dk1"/>
                </a:solidFill>
              </a:rPr>
              <a:t> Cannot adapt or change their </a:t>
            </a:r>
            <a:r>
              <a:rPr lang="en" sz="1300" b="1">
                <a:solidFill>
                  <a:schemeClr val="dk1"/>
                </a:solidFill>
              </a:rPr>
              <a:t>high-level strategy</a:t>
            </a:r>
            <a:r>
              <a:rPr lang="en" sz="1300">
                <a:solidFill>
                  <a:schemeClr val="dk1"/>
                </a:solidFill>
              </a:rPr>
              <a:t> — they follow a script.</a:t>
            </a:r>
            <a:br>
              <a:rPr lang="en" sz="1300">
                <a:solidFill>
                  <a:schemeClr val="dk1"/>
                </a:solidFill>
              </a:rPr>
            </a:br>
            <a:endParaRPr sz="13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dk1"/>
                </a:solidFill>
              </a:rPr>
              <a:t>🧬 Towards Self-Evolving Agents</a:t>
            </a:r>
            <a:endParaRPr sz="1300" b="1">
              <a:solidFill>
                <a:schemeClr val="dk1"/>
              </a:solidFill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>
                <a:solidFill>
                  <a:schemeClr val="dk1"/>
                </a:solidFill>
              </a:rPr>
              <a:t>Newer research lets agents </a:t>
            </a:r>
            <a:r>
              <a:rPr lang="en" sz="1300" b="1">
                <a:solidFill>
                  <a:schemeClr val="dk1"/>
                </a:solidFill>
              </a:rPr>
              <a:t>improve themselves</a:t>
            </a:r>
            <a:r>
              <a:rPr lang="en" sz="1300">
                <a:solidFill>
                  <a:schemeClr val="dk1"/>
                </a:solidFill>
              </a:rPr>
              <a:t>, but only at the </a:t>
            </a:r>
            <a:r>
              <a:rPr lang="en" sz="1300" b="1">
                <a:solidFill>
                  <a:schemeClr val="dk1"/>
                </a:solidFill>
              </a:rPr>
              <a:t>operational level</a:t>
            </a:r>
            <a:r>
              <a:rPr lang="en" sz="1300">
                <a:solidFill>
                  <a:schemeClr val="dk1"/>
                </a:solidFill>
              </a:rPr>
              <a:t>.</a:t>
            </a:r>
            <a:endParaRPr sz="1300">
              <a:solidFill>
                <a:schemeClr val="dk1"/>
              </a:solidFill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 b="1">
                <a:solidFill>
                  <a:schemeClr val="dk1"/>
                </a:solidFill>
              </a:rPr>
              <a:t>STELLA</a:t>
            </a:r>
            <a:r>
              <a:rPr lang="en" sz="1300">
                <a:solidFill>
                  <a:schemeClr val="dk1"/>
                </a:solidFill>
              </a:rPr>
              <a:t>, </a:t>
            </a:r>
            <a:r>
              <a:rPr lang="en" sz="1300" b="1">
                <a:solidFill>
                  <a:schemeClr val="dk1"/>
                </a:solidFill>
              </a:rPr>
              <a:t>OriGene</a:t>
            </a:r>
            <a:r>
              <a:rPr lang="en" sz="1300">
                <a:solidFill>
                  <a:schemeClr val="dk1"/>
                </a:solidFill>
              </a:rPr>
              <a:t> → Expand tool libraries &amp; refine reasoning templates.</a:t>
            </a:r>
            <a:endParaRPr sz="1300">
              <a:solidFill>
                <a:schemeClr val="dk1"/>
              </a:solidFill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 b="1">
                <a:solidFill>
                  <a:schemeClr val="dk1"/>
                </a:solidFill>
              </a:rPr>
              <a:t>Self-Refine</a:t>
            </a:r>
            <a:r>
              <a:rPr lang="en" sz="1300">
                <a:solidFill>
                  <a:schemeClr val="dk1"/>
                </a:solidFill>
              </a:rPr>
              <a:t>, </a:t>
            </a:r>
            <a:r>
              <a:rPr lang="en" sz="1300" b="1">
                <a:solidFill>
                  <a:schemeClr val="dk1"/>
                </a:solidFill>
              </a:rPr>
              <a:t>Reflexion</a:t>
            </a:r>
            <a:r>
              <a:rPr lang="en" sz="1300">
                <a:solidFill>
                  <a:schemeClr val="dk1"/>
                </a:solidFill>
              </a:rPr>
              <a:t>, </a:t>
            </a:r>
            <a:r>
              <a:rPr lang="en" sz="1300" b="1">
                <a:solidFill>
                  <a:schemeClr val="dk1"/>
                </a:solidFill>
              </a:rPr>
              <a:t>AlphaEvolve</a:t>
            </a:r>
            <a:r>
              <a:rPr lang="en" sz="1300">
                <a:solidFill>
                  <a:schemeClr val="dk1"/>
                </a:solidFill>
              </a:rPr>
              <a:t> → Iterative self-improvement on single outputs (e.g., code).</a:t>
            </a:r>
            <a:endParaRPr sz="1300">
              <a:solidFill>
                <a:schemeClr val="dk1"/>
              </a:solidFill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 b="1">
                <a:solidFill>
                  <a:schemeClr val="dk1"/>
                </a:solidFill>
              </a:rPr>
              <a:t>TextGrad</a:t>
            </a:r>
            <a:r>
              <a:rPr lang="en" sz="1300">
                <a:solidFill>
                  <a:schemeClr val="dk1"/>
                </a:solidFill>
              </a:rPr>
              <a:t> → Uses LLM-generated feedback for optimization.</a:t>
            </a:r>
            <a:endParaRPr sz="1300">
              <a:solidFill>
                <a:schemeClr val="dk1"/>
              </a:solidFill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>
                <a:solidFill>
                  <a:schemeClr val="dk1"/>
                </a:solidFill>
              </a:rPr>
              <a:t>⚠️ </a:t>
            </a:r>
            <a:r>
              <a:rPr lang="en" sz="1300" b="1">
                <a:solidFill>
                  <a:schemeClr val="dk1"/>
                </a:solidFill>
              </a:rPr>
              <a:t>Still limited:</a:t>
            </a:r>
            <a:r>
              <a:rPr lang="en" sz="1300">
                <a:solidFill>
                  <a:schemeClr val="dk1"/>
                </a:solidFill>
              </a:rPr>
              <a:t> Agents learn to be better </a:t>
            </a:r>
            <a:r>
              <a:rPr lang="en" sz="1300" b="1">
                <a:solidFill>
                  <a:schemeClr val="dk1"/>
                </a:solidFill>
              </a:rPr>
              <a:t>tool-users</a:t>
            </a:r>
            <a:r>
              <a:rPr lang="en" sz="1300">
                <a:solidFill>
                  <a:schemeClr val="dk1"/>
                </a:solidFill>
              </a:rPr>
              <a:t>, not </a:t>
            </a:r>
            <a:r>
              <a:rPr lang="en" sz="1300" b="1">
                <a:solidFill>
                  <a:schemeClr val="dk1"/>
                </a:solidFill>
              </a:rPr>
              <a:t>strategic managers</a:t>
            </a:r>
            <a:r>
              <a:rPr lang="en" sz="1300">
                <a:solidFill>
                  <a:schemeClr val="dk1"/>
                </a:solidFill>
              </a:rPr>
              <a:t>.</a:t>
            </a:r>
            <a:br>
              <a:rPr lang="en" sz="1300">
                <a:solidFill>
                  <a:schemeClr val="dk1"/>
                </a:solidFill>
              </a:rPr>
            </a:br>
            <a:r>
              <a:rPr lang="en" sz="1300">
                <a:solidFill>
                  <a:schemeClr val="dk1"/>
                </a:solidFill>
              </a:rPr>
              <a:t> Their overall </a:t>
            </a:r>
            <a:r>
              <a:rPr lang="en" sz="1300" b="1">
                <a:solidFill>
                  <a:schemeClr val="dk1"/>
                </a:solidFill>
              </a:rPr>
              <a:t>meta-strategy remains fixed</a:t>
            </a:r>
            <a:r>
              <a:rPr lang="en" sz="1300">
                <a:solidFill>
                  <a:schemeClr val="dk1"/>
                </a:solidFill>
              </a:rPr>
              <a:t> and outside their learning scope.</a:t>
            </a:r>
            <a:endParaRPr sz="13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/>
        </p:nvSpPr>
        <p:spPr>
          <a:xfrm>
            <a:off x="265775" y="0"/>
            <a:ext cx="8763000" cy="14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dk1"/>
                </a:solidFill>
              </a:rPr>
              <a:t>🧩 Core Idea</a:t>
            </a:r>
            <a:endParaRPr sz="1300" b="1">
              <a:solidFill>
                <a:schemeClr val="dk1"/>
              </a:solidFill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>
                <a:solidFill>
                  <a:schemeClr val="dk1"/>
                </a:solidFill>
              </a:rPr>
              <a:t>Every research problem is formalized as a </a:t>
            </a:r>
            <a:r>
              <a:rPr lang="en" sz="1300" b="1">
                <a:solidFill>
                  <a:schemeClr val="dk1"/>
                </a:solidFill>
              </a:rPr>
              <a:t>task (T)</a:t>
            </a:r>
            <a:r>
              <a:rPr lang="en" sz="1300">
                <a:solidFill>
                  <a:schemeClr val="dk1"/>
                </a:solidFill>
              </a:rPr>
              <a:t>.</a:t>
            </a:r>
            <a:endParaRPr sz="1300">
              <a:solidFill>
                <a:schemeClr val="dk1"/>
              </a:solidFill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>
                <a:solidFill>
                  <a:schemeClr val="dk1"/>
                </a:solidFill>
              </a:rPr>
              <a:t>The objective of HealthFlow is to produce a </a:t>
            </a:r>
            <a:r>
              <a:rPr lang="en" sz="1300" b="1">
                <a:solidFill>
                  <a:schemeClr val="dk1"/>
                </a:solidFill>
              </a:rPr>
              <a:t>solution (S)</a:t>
            </a:r>
            <a:r>
              <a:rPr lang="en" sz="1300">
                <a:solidFill>
                  <a:schemeClr val="dk1"/>
                </a:solidFill>
              </a:rPr>
              <a:t> that fulfills the requirements of T.</a:t>
            </a:r>
            <a:endParaRPr sz="1300">
              <a:solidFill>
                <a:schemeClr val="dk1"/>
              </a:solidFill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>
                <a:solidFill>
                  <a:schemeClr val="dk1"/>
                </a:solidFill>
              </a:rPr>
              <a:t>Mathematically:         T→S</a:t>
            </a:r>
            <a:endParaRPr sz="1300">
              <a:solidFill>
                <a:schemeClr val="dk1"/>
              </a:solidFill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>
                <a:solidFill>
                  <a:schemeClr val="dk1"/>
                </a:solidFill>
              </a:rPr>
              <a:t>The agent must learn </a:t>
            </a:r>
            <a:r>
              <a:rPr lang="en" sz="1300" b="1">
                <a:solidFill>
                  <a:schemeClr val="dk1"/>
                </a:solidFill>
              </a:rPr>
              <a:t>how to transform</a:t>
            </a:r>
            <a:r>
              <a:rPr lang="en" sz="1300">
                <a:solidFill>
                  <a:schemeClr val="dk1"/>
                </a:solidFill>
              </a:rPr>
              <a:t> a task into a valid solution.</a:t>
            </a:r>
            <a:endParaRPr sz="1300">
              <a:solidFill>
                <a:schemeClr val="dk1"/>
              </a:solidFill>
            </a:endParaRPr>
          </a:p>
        </p:txBody>
      </p:sp>
      <p:sp>
        <p:nvSpPr>
          <p:cNvPr id="92" name="Google Shape;92;p19"/>
          <p:cNvSpPr txBox="1"/>
          <p:nvPr/>
        </p:nvSpPr>
        <p:spPr>
          <a:xfrm>
            <a:off x="265775" y="1478025"/>
            <a:ext cx="6903000" cy="16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dk1"/>
                </a:solidFill>
              </a:rPr>
              <a:t>🔄 How HealthFlow Operates</a:t>
            </a:r>
            <a:endParaRPr sz="1300" b="1">
              <a:solidFill>
                <a:schemeClr val="dk1"/>
              </a:solidFill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>
                <a:solidFill>
                  <a:schemeClr val="dk1"/>
                </a:solidFill>
              </a:rPr>
              <a:t>The system doesn’t solve tasks in one shot.</a:t>
            </a:r>
            <a:endParaRPr sz="1300">
              <a:solidFill>
                <a:schemeClr val="dk1"/>
              </a:solidFill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>
                <a:solidFill>
                  <a:schemeClr val="dk1"/>
                </a:solidFill>
              </a:rPr>
              <a:t>It works through a </a:t>
            </a:r>
            <a:r>
              <a:rPr lang="en" sz="1300" b="1">
                <a:solidFill>
                  <a:schemeClr val="dk1"/>
                </a:solidFill>
              </a:rPr>
              <a:t>stateful, iterative process</a:t>
            </a:r>
            <a:r>
              <a:rPr lang="en" sz="1300">
                <a:solidFill>
                  <a:schemeClr val="dk1"/>
                </a:solidFill>
              </a:rPr>
              <a:t>, meaning:</a:t>
            </a:r>
            <a:endParaRPr sz="1300">
              <a:solidFill>
                <a:schemeClr val="dk1"/>
              </a:solidFill>
            </a:endParaRPr>
          </a:p>
          <a:p>
            <a:pPr marL="91440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</a:pPr>
            <a:r>
              <a:rPr lang="en" sz="1300" b="1">
                <a:solidFill>
                  <a:schemeClr val="dk1"/>
                </a:solidFill>
              </a:rPr>
              <a:t>Iterative:</a:t>
            </a:r>
            <a:r>
              <a:rPr lang="en" sz="1300">
                <a:solidFill>
                  <a:schemeClr val="dk1"/>
                </a:solidFill>
              </a:rPr>
              <a:t> It performs multiple cycles of thinking and acting.</a:t>
            </a:r>
            <a:endParaRPr sz="1300">
              <a:solidFill>
                <a:schemeClr val="dk1"/>
              </a:solidFill>
            </a:endParaRPr>
          </a:p>
          <a:p>
            <a:pPr marL="91440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</a:pPr>
            <a:r>
              <a:rPr lang="en" sz="1300" b="1">
                <a:solidFill>
                  <a:schemeClr val="dk1"/>
                </a:solidFill>
              </a:rPr>
              <a:t>Stateful:</a:t>
            </a:r>
            <a:r>
              <a:rPr lang="en" sz="1300">
                <a:solidFill>
                  <a:schemeClr val="dk1"/>
                </a:solidFill>
              </a:rPr>
              <a:t> It remembers what happened in previous cycles.</a:t>
            </a:r>
            <a:endParaRPr sz="1300">
              <a:solidFill>
                <a:schemeClr val="dk1"/>
              </a:solidFill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>
                <a:solidFill>
                  <a:schemeClr val="dk1"/>
                </a:solidFill>
              </a:rPr>
              <a:t>Each iteration = one </a:t>
            </a:r>
            <a:r>
              <a:rPr lang="en" sz="1300" b="1">
                <a:solidFill>
                  <a:schemeClr val="dk1"/>
                </a:solidFill>
              </a:rPr>
              <a:t>round of planning, execution, and learning</a:t>
            </a:r>
            <a:r>
              <a:rPr lang="en" sz="1300">
                <a:solidFill>
                  <a:schemeClr val="dk1"/>
                </a:solidFill>
              </a:rPr>
              <a:t>.</a:t>
            </a:r>
            <a:endParaRPr sz="1300">
              <a:solidFill>
                <a:schemeClr val="dk1"/>
              </a:solidFill>
            </a:endParaRPr>
          </a:p>
        </p:txBody>
      </p:sp>
      <p:sp>
        <p:nvSpPr>
          <p:cNvPr id="93" name="Google Shape;93;p19"/>
          <p:cNvSpPr txBox="1"/>
          <p:nvPr/>
        </p:nvSpPr>
        <p:spPr>
          <a:xfrm>
            <a:off x="265775" y="3186150"/>
            <a:ext cx="6903000" cy="16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dk1"/>
                </a:solidFill>
              </a:rPr>
              <a:t>🧠 Plan Generation</a:t>
            </a:r>
            <a:endParaRPr sz="1300" b="1">
              <a:solidFill>
                <a:schemeClr val="dk1"/>
              </a:solidFill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>
                <a:solidFill>
                  <a:schemeClr val="dk1"/>
                </a:solidFill>
              </a:rPr>
              <a:t>At each turn </a:t>
            </a:r>
            <a:r>
              <a:rPr lang="en" sz="1300" i="1">
                <a:solidFill>
                  <a:schemeClr val="dk1"/>
                </a:solidFill>
              </a:rPr>
              <a:t>i</a:t>
            </a:r>
            <a:r>
              <a:rPr lang="en" sz="1300">
                <a:solidFill>
                  <a:schemeClr val="dk1"/>
                </a:solidFill>
              </a:rPr>
              <a:t>, HealthFlow creates a </a:t>
            </a:r>
            <a:r>
              <a:rPr lang="en" sz="1300" b="1">
                <a:solidFill>
                  <a:schemeClr val="dk1"/>
                </a:solidFill>
              </a:rPr>
              <a:t>plan (Pᵢ)</a:t>
            </a:r>
            <a:r>
              <a:rPr lang="en" sz="1300">
                <a:solidFill>
                  <a:schemeClr val="dk1"/>
                </a:solidFill>
              </a:rPr>
              <a:t>:        Pi={a1,a2,…,ak}</a:t>
            </a:r>
            <a:endParaRPr sz="1300">
              <a:solidFill>
                <a:schemeClr val="dk1"/>
              </a:solidFill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>
                <a:solidFill>
                  <a:schemeClr val="dk1"/>
                </a:solidFill>
              </a:rPr>
              <a:t>Each </a:t>
            </a:r>
            <a:r>
              <a:rPr lang="en" sz="1300" b="1">
                <a:solidFill>
                  <a:schemeClr val="dk1"/>
                </a:solidFill>
              </a:rPr>
              <a:t>action (a)</a:t>
            </a:r>
            <a:r>
              <a:rPr lang="en" sz="1300">
                <a:solidFill>
                  <a:schemeClr val="dk1"/>
                </a:solidFill>
              </a:rPr>
              <a:t> can be:</a:t>
            </a:r>
            <a:endParaRPr sz="1300">
              <a:solidFill>
                <a:schemeClr val="dk1"/>
              </a:solidFill>
            </a:endParaRPr>
          </a:p>
          <a:p>
            <a:pPr marL="91440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</a:pPr>
            <a:r>
              <a:rPr lang="en" sz="1300">
                <a:solidFill>
                  <a:schemeClr val="dk1"/>
                </a:solidFill>
              </a:rPr>
              <a:t>A </a:t>
            </a:r>
            <a:r>
              <a:rPr lang="en" sz="1300" b="1">
                <a:solidFill>
                  <a:schemeClr val="dk1"/>
                </a:solidFill>
              </a:rPr>
              <a:t>tool call</a:t>
            </a:r>
            <a:r>
              <a:rPr lang="en" sz="1300">
                <a:solidFill>
                  <a:schemeClr val="dk1"/>
                </a:solidFill>
              </a:rPr>
              <a:t> (e.g., database query, visualization tool), or</a:t>
            </a:r>
            <a:endParaRPr sz="1300">
              <a:solidFill>
                <a:schemeClr val="dk1"/>
              </a:solidFill>
            </a:endParaRPr>
          </a:p>
          <a:p>
            <a:pPr marL="91440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</a:pPr>
            <a:r>
              <a:rPr lang="en" sz="1300" b="1">
                <a:solidFill>
                  <a:schemeClr val="dk1"/>
                </a:solidFill>
              </a:rPr>
              <a:t>Code execution</a:t>
            </a:r>
            <a:r>
              <a:rPr lang="en" sz="1300">
                <a:solidFill>
                  <a:schemeClr val="dk1"/>
                </a:solidFill>
              </a:rPr>
              <a:t> (running Python scripts or models).</a:t>
            </a:r>
            <a:endParaRPr sz="1300">
              <a:solidFill>
                <a:schemeClr val="dk1"/>
              </a:solidFill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>
                <a:solidFill>
                  <a:schemeClr val="dk1"/>
                </a:solidFill>
              </a:rPr>
              <a:t>The plan describes </a:t>
            </a:r>
            <a:r>
              <a:rPr lang="en" sz="1300" i="1">
                <a:solidFill>
                  <a:schemeClr val="dk1"/>
                </a:solidFill>
              </a:rPr>
              <a:t>how</a:t>
            </a:r>
            <a:r>
              <a:rPr lang="en" sz="1300">
                <a:solidFill>
                  <a:schemeClr val="dk1"/>
                </a:solidFill>
              </a:rPr>
              <a:t> the system will approach the current task.</a:t>
            </a:r>
            <a:endParaRPr sz="13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/>
          <p:nvPr/>
        </p:nvSpPr>
        <p:spPr>
          <a:xfrm>
            <a:off x="0" y="0"/>
            <a:ext cx="7083600" cy="16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</a:rPr>
              <a:t>🧾 Capturing the Process</a:t>
            </a:r>
            <a:endParaRPr sz="1100" b="1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When plan </a:t>
            </a:r>
            <a:r>
              <a:rPr lang="en" sz="1100" b="1">
                <a:solidFill>
                  <a:schemeClr val="dk1"/>
                </a:solidFill>
              </a:rPr>
              <a:t>Pᵢ</a:t>
            </a:r>
            <a:r>
              <a:rPr lang="en" sz="1100">
                <a:solidFill>
                  <a:schemeClr val="dk1"/>
                </a:solidFill>
              </a:rPr>
              <a:t> runs, it produces an </a:t>
            </a:r>
            <a:r>
              <a:rPr lang="en" sz="1100" b="1">
                <a:solidFill>
                  <a:schemeClr val="dk1"/>
                </a:solidFill>
              </a:rPr>
              <a:t>execution trace (τᵢ)</a:t>
            </a:r>
            <a:r>
              <a:rPr lang="en" sz="1100">
                <a:solidFill>
                  <a:schemeClr val="dk1"/>
                </a:solidFill>
              </a:rPr>
              <a:t>.</a:t>
            </a: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The trace records:</a:t>
            </a:r>
            <a:endParaRPr sz="1100"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 sz="1100">
                <a:solidFill>
                  <a:schemeClr val="dk1"/>
                </a:solidFill>
              </a:rPr>
              <a:t>All actions taken</a:t>
            </a:r>
            <a:endParaRPr sz="1100"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 sz="1100">
                <a:solidFill>
                  <a:schemeClr val="dk1"/>
                </a:solidFill>
              </a:rPr>
              <a:t>Intermediate outputs</a:t>
            </a:r>
            <a:br>
              <a:rPr lang="en" sz="1100">
                <a:solidFill>
                  <a:schemeClr val="dk1"/>
                </a:solidFill>
              </a:rPr>
            </a:br>
            <a:r>
              <a:rPr lang="en" sz="1100">
                <a:solidFill>
                  <a:schemeClr val="dk1"/>
                </a:solidFill>
              </a:rPr>
              <a:t>Errors or failures</a:t>
            </a: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Acts as a </a:t>
            </a:r>
            <a:r>
              <a:rPr lang="en" sz="1100" b="1">
                <a:solidFill>
                  <a:schemeClr val="dk1"/>
                </a:solidFill>
              </a:rPr>
              <a:t>logbook</a:t>
            </a:r>
            <a:r>
              <a:rPr lang="en" sz="1100">
                <a:solidFill>
                  <a:schemeClr val="dk1"/>
                </a:solidFill>
              </a:rPr>
              <a:t> — used later for analysis and reflection.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99" name="Google Shape;99;p20"/>
          <p:cNvSpPr txBox="1"/>
          <p:nvPr/>
        </p:nvSpPr>
        <p:spPr>
          <a:xfrm>
            <a:off x="99275" y="1976175"/>
            <a:ext cx="6749700" cy="12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</a:rPr>
              <a:t>💾 Knowledge Accumulation</a:t>
            </a:r>
            <a:endParaRPr sz="1100" b="1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HealthFlow maintains a growing </a:t>
            </a:r>
            <a:r>
              <a:rPr lang="en" sz="1100" b="1">
                <a:solidFill>
                  <a:schemeClr val="dk1"/>
                </a:solidFill>
              </a:rPr>
              <a:t>experience memory (M):     </a:t>
            </a:r>
            <a:r>
              <a:rPr lang="en" sz="1100">
                <a:solidFill>
                  <a:schemeClr val="dk1"/>
                </a:solidFill>
              </a:rPr>
              <a:t> M={E1,E2,…,EN}</a:t>
            </a: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Each </a:t>
            </a:r>
            <a:r>
              <a:rPr lang="en" sz="1100" b="1">
                <a:solidFill>
                  <a:schemeClr val="dk1"/>
                </a:solidFill>
              </a:rPr>
              <a:t>E</a:t>
            </a:r>
            <a:r>
              <a:rPr lang="en" sz="1100">
                <a:solidFill>
                  <a:schemeClr val="dk1"/>
                </a:solidFill>
              </a:rPr>
              <a:t> = a piece of learned knowledge (a heuristic, pattern, or lesson).</a:t>
            </a: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The memory </a:t>
            </a:r>
            <a:r>
              <a:rPr lang="en" sz="1100" b="1">
                <a:solidFill>
                  <a:schemeClr val="dk1"/>
                </a:solidFill>
              </a:rPr>
              <a:t>expands dynamically</a:t>
            </a:r>
            <a:r>
              <a:rPr lang="en" sz="1100">
                <a:solidFill>
                  <a:schemeClr val="dk1"/>
                </a:solidFill>
              </a:rPr>
              <a:t> after each successful task.</a:t>
            </a: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It becomes the agent’s </a:t>
            </a:r>
            <a:r>
              <a:rPr lang="en" sz="1100" b="1">
                <a:solidFill>
                  <a:schemeClr val="dk1"/>
                </a:solidFill>
              </a:rPr>
              <a:t>strategic knowledge base</a:t>
            </a:r>
            <a:r>
              <a:rPr lang="en" sz="1100">
                <a:solidFill>
                  <a:schemeClr val="dk1"/>
                </a:solidFill>
              </a:rPr>
              <a:t> for future planning.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00" name="Google Shape;100;p20"/>
          <p:cNvSpPr txBox="1"/>
          <p:nvPr/>
        </p:nvSpPr>
        <p:spPr>
          <a:xfrm>
            <a:off x="63150" y="3347800"/>
            <a:ext cx="8626800" cy="18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</a:rPr>
              <a:t>🚀 Adaptive Intelligence</a:t>
            </a:r>
            <a:endParaRPr sz="1100" b="1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After successful completion of a task, the system:</a:t>
            </a:r>
            <a:endParaRPr sz="1100"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 sz="1100">
                <a:solidFill>
                  <a:schemeClr val="dk1"/>
                </a:solidFill>
              </a:rPr>
              <a:t>Analyzes the execution trace (τᵢ)</a:t>
            </a:r>
            <a:endParaRPr sz="1100"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 sz="1100">
                <a:solidFill>
                  <a:schemeClr val="dk1"/>
                </a:solidFill>
              </a:rPr>
              <a:t>Extracts useful lessons</a:t>
            </a:r>
            <a:endParaRPr sz="1100"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 sz="1100">
                <a:solidFill>
                  <a:schemeClr val="dk1"/>
                </a:solidFill>
              </a:rPr>
              <a:t>Updates the memory (M) with new experiences</a:t>
            </a: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This enables </a:t>
            </a:r>
            <a:r>
              <a:rPr lang="en" sz="1100" b="1">
                <a:solidFill>
                  <a:schemeClr val="dk1"/>
                </a:solidFill>
              </a:rPr>
              <a:t>continuous self-evolution</a:t>
            </a:r>
            <a:r>
              <a:rPr lang="en" sz="1100">
                <a:solidFill>
                  <a:schemeClr val="dk1"/>
                </a:solidFill>
              </a:rPr>
              <a:t> —</a:t>
            </a:r>
            <a:br>
              <a:rPr lang="en" sz="1100">
                <a:solidFill>
                  <a:schemeClr val="dk1"/>
                </a:solidFill>
              </a:rPr>
            </a:br>
            <a:r>
              <a:rPr lang="en" sz="1100">
                <a:solidFill>
                  <a:schemeClr val="dk1"/>
                </a:solidFill>
              </a:rPr>
              <a:t> each success makes future planning more efficient and intelligent.</a:t>
            </a:r>
            <a:br>
              <a:rPr lang="en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33708"/>
            <a:ext cx="9144001" cy="2677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2775</Words>
  <Application>Microsoft Macintosh PowerPoint</Application>
  <PresentationFormat>On-screen Show (16:9)</PresentationFormat>
  <Paragraphs>293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Roboto Mono</vt:lpstr>
      <vt:lpstr>Arial</vt:lpstr>
      <vt:lpstr>Simple Light</vt:lpstr>
      <vt:lpstr>HealthFlow: A Self-Evolving AI Agent with Meta Planning for Autonomous Healthcare Research</vt:lpstr>
      <vt:lpstr>PowerPoint Presentation</vt:lpstr>
      <vt:lpstr>PowerPoint Presentation</vt:lpstr>
      <vt:lpstr>PowerPoint Presentation</vt:lpstr>
      <vt:lpstr>PowerPoint Presentation</vt:lpstr>
      <vt:lpstr>Related Works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Meta-Level Evolution through Experience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Pegah Khorasani (Student)</cp:lastModifiedBy>
  <cp:revision>1</cp:revision>
  <dcterms:modified xsi:type="dcterms:W3CDTF">2026-02-01T23:53:21Z</dcterms:modified>
</cp:coreProperties>
</file>