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29.xml.rels" ContentType="application/vnd.openxmlformats-package.relationships+xml"/>
  <Override PartName="/ppt/slideMasters/_rels/slideMaster31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2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0.xml.rels" ContentType="application/vnd.openxmlformats-package.relationships+xml"/>
  <Override PartName="/ppt/slideMasters/_rels/slideMaster28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2.xml.rels" ContentType="application/vnd.openxmlformats-package.relationships+xml"/>
  <Override PartName="/ppt/slideMasters/slideMaster1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18.xml" ContentType="application/vnd.openxmlformats-officedocument.theme+xml"/>
  <Override PartName="/ppt/theme/theme17.xml" ContentType="application/vnd.openxmlformats-officedocument.theme+xml"/>
  <Override PartName="/ppt/theme/theme16.xml" ContentType="application/vnd.openxmlformats-officedocument.theme+xml"/>
  <Override PartName="/ppt/theme/theme15.xml" ContentType="application/vnd.openxmlformats-officedocument.theme+xml"/>
  <Override PartName="/ppt/theme/theme5.xml" ContentType="application/vnd.openxmlformats-officedocument.theme+xml"/>
  <Override PartName="/ppt/theme/theme14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91" r:id="rId13"/>
    <p:sldMasterId id="2147483693" r:id="rId14"/>
    <p:sldMasterId id="2147483695" r:id="rId15"/>
    <p:sldMasterId id="2147483697" r:id="rId16"/>
    <p:sldMasterId id="2147483699" r:id="rId17"/>
    <p:sldMasterId id="2147483701" r:id="rId18"/>
    <p:sldMasterId id="2147483703" r:id="rId19"/>
  </p:sldMasterIdLst>
  <p:sldIdLst>
    <p:sldId id="256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7" r:id="rId31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26.xml"/><Relationship Id="rId14" Type="http://schemas.openxmlformats.org/officeDocument/2006/relationships/slideMaster" Target="slideMasters/slideMaster27.xml"/><Relationship Id="rId15" Type="http://schemas.openxmlformats.org/officeDocument/2006/relationships/slideMaster" Target="slideMasters/slideMaster28.xml"/><Relationship Id="rId16" Type="http://schemas.openxmlformats.org/officeDocument/2006/relationships/slideMaster" Target="slideMasters/slideMaster29.xml"/><Relationship Id="rId17" Type="http://schemas.openxmlformats.org/officeDocument/2006/relationships/slideMaster" Target="slideMasters/slideMaster30.xml"/><Relationship Id="rId18" Type="http://schemas.openxmlformats.org/officeDocument/2006/relationships/slideMaster" Target="slideMasters/slideMaster31.xml"/><Relationship Id="rId19" Type="http://schemas.openxmlformats.org/officeDocument/2006/relationships/slideMaster" Target="slideMasters/slideMaster32.xml"/><Relationship Id="rId20" Type="http://schemas.openxmlformats.org/officeDocument/2006/relationships/slide" Target="slides/slide1.xml"/><Relationship Id="rId21" Type="http://schemas.openxmlformats.org/officeDocument/2006/relationships/slide" Target="slides/slide2.xml"/><Relationship Id="rId22" Type="http://schemas.openxmlformats.org/officeDocument/2006/relationships/slide" Target="slides/slide3.xml"/><Relationship Id="rId23" Type="http://schemas.openxmlformats.org/officeDocument/2006/relationships/slide" Target="slides/slide4.xml"/><Relationship Id="rId24" Type="http://schemas.openxmlformats.org/officeDocument/2006/relationships/slide" Target="slides/slide5.xml"/><Relationship Id="rId25" Type="http://schemas.openxmlformats.org/officeDocument/2006/relationships/slide" Target="slides/slide6.xml"/><Relationship Id="rId26" Type="http://schemas.openxmlformats.org/officeDocument/2006/relationships/slide" Target="slides/slide7.xml"/><Relationship Id="rId27" Type="http://schemas.openxmlformats.org/officeDocument/2006/relationships/slide" Target="slides/slide8.xml"/><Relationship Id="rId28" Type="http://schemas.openxmlformats.org/officeDocument/2006/relationships/slide" Target="slides/slide9.xml"/><Relationship Id="rId29" Type="http://schemas.openxmlformats.org/officeDocument/2006/relationships/slide" Target="slides/slide10.xml"/><Relationship Id="rId30" Type="http://schemas.openxmlformats.org/officeDocument/2006/relationships/slide" Target="slides/slide11.xml"/><Relationship Id="rId31" Type="http://schemas.openxmlformats.org/officeDocument/2006/relationships/slide" Target="slides/slide12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7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8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9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0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BB79D0-79D6-4C64-B1E2-687FE17A15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50C9836A-6ECE-4F12-91CD-66E6F2D902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73E77A4-4DAE-46B3-8CD0-25E1B7395C5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ftr" idx="3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sldNum" idx="3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371CF2-D950-4D7E-B286-820B5863659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dt" idx="3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Default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ftr" idx="3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sldNum" idx="3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B8D708-8A60-4FEE-A42B-F49291B4398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dt" idx="3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Default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ftr" idx="4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sldNum" idx="4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A34C667-E4A1-4A7A-B91A-C9535CF6BCA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dt" idx="4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ftr" idx="4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sldNum" idx="4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3E2C905-5B57-4F8C-AE7C-074EEFF6E6A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dt" idx="4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ftr" idx="4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sldNum" idx="4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BFA42AC-2E37-4112-AC3B-3A591F8E2F4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dt" idx="4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ftr" idx="6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sldNum" idx="6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4AEE555-7872-41F0-8A19-68365094C45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dt" idx="6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5CC4B5B-630E-4831-AE8F-00A7DE476A3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ftr" idx="5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sldNum" idx="5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2485FD-429E-4459-BF41-EEFDD161ED2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dt" idx="5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BE6A3A0-4A38-4BA2-8AC5-DA8EA17558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ftr" idx="6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sldNum" idx="6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1AD149-B11A-499A-90F1-33FB476EF41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dt" idx="6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ftr" idx="7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sldNum" idx="7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200FA19-5F1F-4170-8E7D-EBC64CF4B52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dt" idx="7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ftr" idx="4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sldNum" idx="5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827FCF-43C5-47BD-ACEA-E5C554A039B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dt" idx="5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ftr" idx="6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sldNum" idx="6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E5780E4-64CB-44B5-8FC2-B3156E04775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5"/>
          <p:cNvSpPr>
            <a:spLocks noGrp="1"/>
          </p:cNvSpPr>
          <p:nvPr>
            <p:ph type="dt" idx="6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ftr" idx="5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sldNum" idx="5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E613542-6908-44A6-85B0-8F1A10310BE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dt" idx="6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03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03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ftr" idx="7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sldNum" idx="7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26E4F37-16E5-41F9-9C76-5905BACCEB2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dt" idx="7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ftr" idx="7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sldNum" idx="7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1D23A05-14BB-4871-9FD5-082E309D1C5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dt" idx="7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Default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ftr" idx="7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ldNum" idx="8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00CB34D-8E8C-4B35-AD0A-C682D649238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dt" idx="8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Default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ftr" idx="8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sldNum" idx="8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C87616E-C499-4AC7-B641-63E859ADFD9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dt" idx="8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ftr" idx="8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sldNum" idx="8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6D42832-BA2E-4454-B9B3-FC870188A26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dt" idx="8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5756280-79B2-45CA-B8C1-4E1CCDF4527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ftr" idx="8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sldNum" idx="8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0119956-2973-4258-B66B-4D4C80D2602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dt" idx="9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ftr" idx="9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9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158A4B-4A21-4B2C-925C-B57059476FE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dt" idx="9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ftr" idx="9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sldNum" idx="9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9A39FE6-C093-40C6-901B-7BC20ECAFA8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 type="dt" idx="9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9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8"/>
          </p:nvPr>
        </p:nvSpPr>
        <p:spPr/>
        <p:txBody>
          <a:bodyPr/>
          <a:p>
            <a:fld id="{0D7E24DC-C257-477E-A027-9966E118A0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622584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01"/>
          </p:nvPr>
        </p:nvSpPr>
        <p:spPr/>
        <p:txBody>
          <a:bodyPr/>
          <a:p>
            <a:fld id="{9391737F-653A-402D-955C-126D2698D2C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p>
            <a:fld id="{65BE7594-CC1E-4133-957E-2925DFEFD74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07"/>
          </p:nvPr>
        </p:nvSpPr>
        <p:spPr/>
        <p:txBody>
          <a:bodyPr/>
          <a:p>
            <a:fld id="{0B0369D3-97F5-4729-B7D7-E5E016B090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p>
            <a:fld id="{B03B2950-A20E-49DD-8E24-FAC3E2DFCC1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3"/>
          </p:nvPr>
        </p:nvSpPr>
        <p:spPr/>
        <p:txBody>
          <a:bodyPr/>
          <a:p>
            <a:fld id="{204ED18D-28DE-4E91-80F8-9CFACD7655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1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6"/>
          </p:nvPr>
        </p:nvSpPr>
        <p:spPr/>
        <p:txBody>
          <a:bodyPr/>
          <a:p>
            <a:fld id="{BE9D2B94-097A-45E8-82A4-739B0910B4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1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8D1035B-0875-4DD7-A6DE-6D7AFA4AD90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24A1D21-12A6-4D27-98AE-2F9467BEECF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584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E128ECF6-EC71-4ADC-B647-30619E6EF9C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CC46AE60-DD4D-4C6F-AC6C-063CF32906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8F05C1DC-9DE1-4FCA-8C12-2A965B37DA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7FB65B68-E077-4B96-B1F1-3E5D23F85E4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31.xml"/><Relationship Id="rId23" Type="http://schemas.openxmlformats.org/officeDocument/2006/relationships/slideLayout" Target="../slideLayouts/slideLayout3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33.xml"/>
</Relationships>
</file>

<file path=ppt/slideMasters/_rels/slideMaster27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34.xml"/>
</Relationships>
</file>

<file path=ppt/slideMasters/_rels/slideMaster28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35.xml"/>
</Relationships>
</file>

<file path=ppt/slideMasters/_rels/slideMaster29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36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30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37.xml"/>
</Relationships>
</file>

<file path=ppt/slideMasters/_rels/slideMaster31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38.xml"/>
</Relationships>
</file>

<file path=ppt/slideMasters/_rels/slideMaster32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39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F60A40A-ABC0-49CF-A374-8A562B017EC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10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B05E50F-A3F9-4907-81F5-067F92C98EA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4ECEF8E-3F21-4169-949A-71FE3287B4B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ftr" idx="9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sldNum" idx="9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AFFEBB8-3434-48C2-8DF1-5950FE98E37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dt" idx="9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2"/>
  </p:sldLayoutIdLst>
</p:sldMaster>
</file>

<file path=ppt/slideMasters/slideMaster2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ftr" idx="10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sldNum" idx="10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9B29E4F-31DD-4582-9449-E4368A49101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6"/>
          <p:cNvSpPr>
            <a:spLocks noGrp="1"/>
          </p:cNvSpPr>
          <p:nvPr>
            <p:ph type="dt" idx="10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2"/>
  </p:sldLayoutIdLst>
</p:sldMaster>
</file>

<file path=ppt/slideMasters/slideMaster2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ftr" idx="10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sldNum" idx="10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A74153A-E20D-4A51-8EEA-3CE5FE3C806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dt" idx="10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2"/>
  </p:sldLayoutIdLst>
</p:sldMaster>
</file>

<file path=ppt/slideMasters/slideMaster2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10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10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2F93F0-7BD3-47B9-831C-716254F4D13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10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024A52D-8F86-4EC7-8E94-39D5AB49AB2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3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ftr" idx="10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ldNum" idx="11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E8D9690-5793-4145-B849-9EB31B7BD73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dt" idx="11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2"/>
  </p:sldLayoutIdLst>
</p:sldMaster>
</file>

<file path=ppt/slideMasters/slideMaster3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ftr" idx="11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sldNum" idx="11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389EAD5-AAA4-4B1D-9C1A-AFAA4717089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dt" idx="11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2"/>
  </p:sldLayoutIdLst>
</p:sldMaster>
</file>

<file path=ppt/slideMasters/slideMaster3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ftr" idx="11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ldNum" idx="11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0FD1A97-DDCD-461B-912D-B88D21C669A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dt" idx="11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7853A3A-A75E-4B60-A588-F69F7840C43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E7AF090-583C-4C6E-8C0D-2599EB95592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0720" cy="434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E430C59-23EC-4D92-8EC6-BB979D74106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889560"/>
            <a:ext cx="10514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455D594-5915-40BD-8D61-C74E5792350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D35FD08-CC4A-4C6D-8734-9330A4D03CF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6FB9F78-B5B4-43DE-B220-7AC3AA9AD6C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20" y="885960"/>
            <a:ext cx="12190680" cy="4644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Future of Continual Learning in the Era of Foundation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Models: Three Key Directions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Jack Bell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 al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br>
              <a:rPr sz="2100"/>
            </a:br>
            <a:br>
              <a:rPr sz="2100"/>
            </a:br>
            <a:r>
              <a:rPr b="0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 of Computer Science, Università di Pisa, 56126 Pisa, Italy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3. Continual Compositionality &amp; Orchestration (CCO)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Concept: Dynamic integration of multiple AI agents to solve higher-level tasks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Motivation: Move beyond monolithic models to collaborative ecosystems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Challenges: Task decomposition and specialization, role-based collaboration, error propagation across agents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Solutions: Multi-agent systems, experience accumulation modules, robust communication protocols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Vision: Model-agnostic framework extending beyond language models to diverse AI components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Why CCO is the Future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Bottleneck: Diminishing returns from just scaling model size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Test-time Scaling: More "thinking time" often beats bigger models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Multi-agent Success: Specialized models collaborating outperform monolithic approaches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High-frequency Adaptation: Real-world changes need updates in minutes/seconds, not training cycles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Diversity Beats Individual Ability: Random diverse teams often outperform elite individuals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Conclusion &amp; Impact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Learning is Essential: Not optional enhancement but foundational requirement for future AI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CCO as the Key: Academic research should prioritize compositionality over individual model improvements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Democratizing AI: Decentralized ecosystems encourage innovation and reduce barriers to entry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Sustainable Development: Circular economy of AI components rather than wasteful retraining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Paradigm Shift: Building resilient, adaptive, context-aware AI systems for real-world challenges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we still need continual learning?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pillars of modern continual learning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Pre-Training (CPT)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Fine-Tuning (CFT)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Compositionality and Orchestration (CCO)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future 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The Core Question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Foundation models like GPT-4 can handle diverse tasks with internet-scale knowledge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question: Do we still need continual learning in this era?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Answer: Yes, Continual learning remains essential for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key reasons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Foundation models are static snapshots that become outdated over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Real-world deployment requires continuous adaptation to new data and tasks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417"/>
              </a:spcBef>
              <a:buNone/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What is Continual Learning?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acquire, retain, and refine knowledge over time without forgetting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primary goals: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Adaptation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0" lang="en-US" sz="2800" strike="noStrike" u="none">
                <a:solidFill>
                  <a:srgbClr val="000000"/>
                </a:solidFill>
                <a:effectLst/>
                <a:highlight>
                  <a:srgbClr val="ffff00"/>
                </a:highlight>
                <a:uFillTx/>
                <a:latin typeface="Arial"/>
              </a:rPr>
              <a:t>rapid responsiveness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and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Memory Consolidation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0" lang="en-US" sz="2800" strike="noStrike" u="none">
                <a:solidFill>
                  <a:srgbClr val="000000"/>
                </a:solidFill>
                <a:effectLst/>
                <a:highlight>
                  <a:srgbClr val="ffff00"/>
                </a:highlight>
                <a:uFillTx/>
                <a:latin typeface="Arial"/>
              </a:rPr>
              <a:t>building durable knowledge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challenge: Avoiding catastrophic forgetting (new learning erasing previous knowledge)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Historically evolved from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 systems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→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reinforcement learning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→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 learning approaches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essential for foundation models despite their impressive capabilities.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Foundation Model Limitations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Staleness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Quickly become outdated as real-world data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Burden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Full retraining costs tens of millions of dollars with massive environmental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Over-Generalization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Too general for specialized domains or individual user needs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Centralization Risks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Only few organizations can afford to develop and maintain these models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Three Key Directions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Pre-Training (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CPT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Incrementally updating foundation models with new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Fine-Tuning (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CFT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Lightweight, task-specific updates for specialization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Compositionality &amp; Orchestration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CCO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): Dynamic integration of multiple AI agents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CPT and CFT are important but limited by computational costs and low-frequency updates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CCO is the most promising direction for the future of continual learning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Three Key Directions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3" name="" descr=""/>
          <p:cNvPicPr/>
          <p:nvPr/>
        </p:nvPicPr>
        <p:blipFill>
          <a:blip r:embed="rId1"/>
          <a:stretch/>
        </p:blipFill>
        <p:spPr>
          <a:xfrm>
            <a:off x="58680" y="1497600"/>
            <a:ext cx="11953440" cy="4535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1. Continual Pre-Training (CPT)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Purpose: Keep foundation models current by incrementally learning from new data streams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Motivations: Dynamic knowledge integration, methodological evolution, resource efficiency, selective forgetting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Challenges: Handling catastrophic forgetting, balancing efficiency vs. model drift, avoiding bias reinforcement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Solutions: selective memory/rehearsal methods, self-supervised adaptation techniques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early-stage research with long-term stability in real-world deployment under-explored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2. Continual Fine-Tuning (CFT)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36000" y="1373040"/>
            <a:ext cx="11569320" cy="485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19999"/>
          </a:bodyPr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Purpose: Transform one-shot adaptation into ongoing capability for specialization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Benefits: Personalizes responses, keeps data on-premise, reacts quickly to domain drift, fraction of compute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Challenges: Balancing specificity vs. generalization, efficient adaptation without catastrophic forgetting, data efficiency and privacy concerns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Solutions: Parameter Efficient Fine-Tuning (PEFT), meta-learning approaches, federated learning strategies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Enables dynamic adaptation to user preferences and domain-specific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3215</TotalTime>
  <Application>LibreOffice/25.2.6.2$Linux_X86_64 LibreOffice_project/0b720ef5e7394b1db407719d7da75840109af140</Application>
  <AppVersion>15.0000</AppVersion>
  <Words>644</Words>
  <Paragraphs>78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2023-08-02T02:32:03Z</dcterms:created>
  <dc:creator>Reza Rahimi Azghan</dc:creator>
  <dc:description/>
  <dc:language>en-US</dc:language>
  <cp:lastModifiedBy/>
  <dcterms:modified xsi:type="dcterms:W3CDTF">2025-09-24T12:35:05Z</dcterms:modified>
  <cp:revision>375</cp:revision>
  <dc:subject/>
  <dc:title>An Introduction to Propensity Score Methods  for Reducing the Effects of Confounding  in Observational Studies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12</vt:i4>
  </property>
</Properties>
</file>