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23"/>
  </p:notesMasterIdLst>
  <p:sldIdLst>
    <p:sldId id="256" r:id="rId2"/>
    <p:sldId id="265" r:id="rId3"/>
    <p:sldId id="257" r:id="rId4"/>
    <p:sldId id="268" r:id="rId5"/>
    <p:sldId id="270" r:id="rId6"/>
    <p:sldId id="269" r:id="rId7"/>
    <p:sldId id="271" r:id="rId8"/>
    <p:sldId id="273" r:id="rId9"/>
    <p:sldId id="266" r:id="rId10"/>
    <p:sldId id="272" r:id="rId11"/>
    <p:sldId id="259" r:id="rId12"/>
    <p:sldId id="260" r:id="rId13"/>
    <p:sldId id="261" r:id="rId14"/>
    <p:sldId id="275" r:id="rId15"/>
    <p:sldId id="267" r:id="rId16"/>
    <p:sldId id="276" r:id="rId17"/>
    <p:sldId id="274" r:id="rId18"/>
    <p:sldId id="278" r:id="rId19"/>
    <p:sldId id="263" r:id="rId20"/>
    <p:sldId id="264" r:id="rId21"/>
    <p:sldId id="277" r:id="rId22"/>
  </p:sldIdLst>
  <p:sldSz cx="9144000" cy="5143500" type="screen16x9"/>
  <p:notesSz cx="6858000" cy="9144000"/>
  <p:embeddedFontLst>
    <p:embeddedFont>
      <p:font typeface="Lato" panose="020F0502020204030203" pitchFamily="34" charset="0"/>
      <p:regular r:id="rId24"/>
      <p:bold r:id="rId25"/>
      <p:italic r:id="rId26"/>
      <p:boldItalic r:id="rId27"/>
    </p:embeddedFont>
    <p:embeddedFont>
      <p:font typeface="Montserrat" pitchFamily="2" charset="77"/>
      <p:regular r:id="rId28"/>
      <p:bold r:id="rId29"/>
      <p:italic r:id="rId30"/>
      <p:boldItalic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5"/>
    <p:restoredTop sz="94668"/>
  </p:normalViewPr>
  <p:slideViewPr>
    <p:cSldViewPr snapToGrid="0">
      <p:cViewPr varScale="1">
        <p:scale>
          <a:sx n="169" d="100"/>
          <a:sy n="169" d="100"/>
        </p:scale>
        <p:origin x="216" y="19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f87997393_0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f87997393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f0e9c4c4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f0e9c4c4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goal here is to train the </a:t>
            </a:r>
            <a:r>
              <a:rPr lang="en-US" b="1" dirty="0"/>
              <a:t>image encoder</a:t>
            </a:r>
            <a:r>
              <a:rPr lang="en-US" dirty="0"/>
              <a:t> to </a:t>
            </a:r>
            <a:r>
              <a:rPr lang="en-US" b="1" dirty="0"/>
              <a:t>understand medical images (CXRs)</a:t>
            </a:r>
            <a:r>
              <a:rPr lang="en-US" dirty="0"/>
              <a:t> in relation to their </a:t>
            </a:r>
            <a:r>
              <a:rPr lang="en-US" b="1" dirty="0"/>
              <a:t>textual descriptions</a:t>
            </a:r>
            <a:r>
              <a:rPr lang="en-US" dirty="0"/>
              <a:t> using the </a:t>
            </a:r>
            <a:r>
              <a:rPr lang="en-US" b="1" dirty="0"/>
              <a:t>CLIP strategy</a:t>
            </a:r>
            <a:r>
              <a:rPr lang="en-US" dirty="0"/>
              <a:t>.</a:t>
            </a:r>
          </a:p>
        </p:txBody>
      </p:sp>
    </p:spTree>
    <p:extLst>
      <p:ext uri="{BB962C8B-B14F-4D97-AF65-F5344CB8AC3E}">
        <p14:creationId xmlns:p14="http://schemas.microsoft.com/office/powerpoint/2010/main" val="386066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b9bac3aec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b9bac3aec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f0e9c4c4a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f0e9c4c4a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f87997393_0_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f87997393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Frozen</a:t>
            </a:r>
            <a:r>
              <a:rPr lang="en-US" dirty="0"/>
              <a:t> means their weights (parameters) are not updated during this step.</a:t>
            </a:r>
          </a:p>
        </p:txBody>
      </p:sp>
    </p:spTree>
    <p:extLst>
      <p:ext uri="{BB962C8B-B14F-4D97-AF65-F5344CB8AC3E}">
        <p14:creationId xmlns:p14="http://schemas.microsoft.com/office/powerpoint/2010/main" val="2747266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b9bac3aec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b9bac3aec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b9bac3aecb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b9bac3aec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descr="offset_comp_406605.jpg"/>
          <p:cNvPicPr preferRelativeResize="0"/>
          <p:nvPr/>
        </p:nvPicPr>
        <p:blipFill rotWithShape="1">
          <a:blip r:embed="rId2">
            <a:alphaModFix amt="66000"/>
          </a:blip>
          <a:srcRect l="20991" t="2690" r="40112" b="39565"/>
          <a:stretch/>
        </p:blipFill>
        <p:spPr>
          <a:xfrm>
            <a:off x="0" y="0"/>
            <a:ext cx="5157900" cy="5143500"/>
          </a:xfrm>
          <a:prstGeom prst="rtTriangle">
            <a:avLst/>
          </a:prstGeom>
          <a:noFill/>
          <a:ln>
            <a:noFill/>
          </a:ln>
        </p:spPr>
      </p:pic>
      <p:pic>
        <p:nvPicPr>
          <p:cNvPr id="11" name="Google Shape;11;p2" descr="offset_comp_342327_edtied.jpg"/>
          <p:cNvPicPr preferRelativeResize="0"/>
          <p:nvPr/>
        </p:nvPicPr>
        <p:blipFill rotWithShape="1">
          <a:blip r:embed="rId3">
            <a:alphaModFix amt="31000"/>
          </a:blip>
          <a:srcRect l="14009" t="35833" r="43289" b="11297"/>
          <a:stretch/>
        </p:blipFill>
        <p:spPr>
          <a:xfrm rot="10800000">
            <a:off x="6976800" y="-25"/>
            <a:ext cx="2167200" cy="2012700"/>
          </a:xfrm>
          <a:prstGeom prst="rtTriangle">
            <a:avLst/>
          </a:prstGeom>
          <a:noFill/>
          <a:ln>
            <a:noFill/>
          </a:ln>
        </p:spPr>
      </p:pic>
      <p:sp>
        <p:nvSpPr>
          <p:cNvPr id="12" name="Google Shape;12;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3" name="Google Shape;13;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2"/>
          <p:cNvSpPr/>
          <p:nvPr/>
        </p:nvSpPr>
        <p:spPr>
          <a:xfrm rot="-5400000">
            <a:off x="5846" y="-4836"/>
            <a:ext cx="22914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652821" y="576768"/>
            <a:ext cx="2300100" cy="22914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
        <p:cNvGrpSpPr/>
        <p:nvPr/>
      </p:nvGrpSpPr>
      <p:grpSpPr>
        <a:xfrm>
          <a:off x="0" y="0"/>
          <a:ext cx="0" cy="0"/>
          <a:chOff x="0" y="0"/>
          <a:chExt cx="0" cy="0"/>
        </a:xfrm>
      </p:grpSpPr>
      <p:sp>
        <p:nvSpPr>
          <p:cNvPr id="136" name="Google Shape;136;p11">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11"/>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0" name="Google Shape;16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1"/>
        <p:cNvGrpSpPr/>
        <p:nvPr/>
      </p:nvGrpSpPr>
      <p:grpSpPr>
        <a:xfrm>
          <a:off x="0" y="0"/>
          <a:ext cx="0" cy="0"/>
          <a:chOff x="0" y="0"/>
          <a:chExt cx="0" cy="0"/>
        </a:xfrm>
      </p:grpSpPr>
      <p:sp>
        <p:nvSpPr>
          <p:cNvPr id="162" name="Google Shape;162;p12">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2">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2">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2">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12"/>
          <p:cNvGrpSpPr/>
          <p:nvPr/>
        </p:nvGrpSpPr>
        <p:grpSpPr>
          <a:xfrm>
            <a:off x="0" y="381001"/>
            <a:ext cx="1037850" cy="1016287"/>
            <a:chOff x="0" y="381001"/>
            <a:chExt cx="1037850" cy="1016287"/>
          </a:xfrm>
        </p:grpSpPr>
        <p:sp>
          <p:nvSpPr>
            <p:cNvPr id="167" name="Google Shape;167;p12"/>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2"/>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2"/>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70" name="Google Shape;170;p12"/>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71" name="Google Shape;171;p12"/>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72" name="Google Shape;17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3"/>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78" name="Google Shape;17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79" name="Google Shape;179;p13">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4"/>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4"/>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4"/>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14"/>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05" name="Google Shape;20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06" name="Google Shape;206;p14">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
        <p:nvSpPr>
          <p:cNvPr id="211" name="Google Shape;21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_alt3">
  <p:cSld name="TITLE_AND_BODY_1">
    <p:spTree>
      <p:nvGrpSpPr>
        <p:cNvPr id="1" name="Shape 212"/>
        <p:cNvGrpSpPr/>
        <p:nvPr/>
      </p:nvGrpSpPr>
      <p:grpSpPr>
        <a:xfrm>
          <a:off x="0" y="0"/>
          <a:ext cx="0" cy="0"/>
          <a:chOff x="0" y="0"/>
          <a:chExt cx="0" cy="0"/>
        </a:xfrm>
      </p:grpSpPr>
      <p:pic>
        <p:nvPicPr>
          <p:cNvPr id="213" name="Google Shape;213;p16" descr="offset_comp_343059.jpg"/>
          <p:cNvPicPr preferRelativeResize="0"/>
          <p:nvPr/>
        </p:nvPicPr>
        <p:blipFill rotWithShape="1">
          <a:blip r:embed="rId2">
            <a:alphaModFix amt="80000"/>
          </a:blip>
          <a:srcRect l="30474" t="11955" r="30474" b="25870"/>
          <a:stretch/>
        </p:blipFill>
        <p:spPr>
          <a:xfrm rot="-5400000">
            <a:off x="113630" y="-105700"/>
            <a:ext cx="5142300" cy="5364300"/>
          </a:xfrm>
          <a:prstGeom prst="diagStripe">
            <a:avLst>
              <a:gd name="adj" fmla="val 50343"/>
            </a:avLst>
          </a:prstGeom>
          <a:noFill/>
          <a:ln>
            <a:noFill/>
          </a:ln>
        </p:spPr>
      </p:pic>
      <p:sp>
        <p:nvSpPr>
          <p:cNvPr id="214" name="Google Shape;214;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5" name="Google Shape;215;p16"/>
          <p:cNvSpPr txBox="1">
            <a:spLocks noGrp="1"/>
          </p:cNvSpPr>
          <p:nvPr>
            <p:ph type="body" idx="1"/>
          </p:nvPr>
        </p:nvSpPr>
        <p:spPr>
          <a:xfrm>
            <a:off x="4018025" y="1567550"/>
            <a:ext cx="4318500" cy="1766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dk2"/>
              </a:buClr>
              <a:buSzPts val="1300"/>
              <a:buChar char="●"/>
              <a:defRPr>
                <a:solidFill>
                  <a:schemeClr val="dk2"/>
                </a:solidFill>
              </a:defRPr>
            </a:lvl1pPr>
            <a:lvl2pPr marL="914400" lvl="1" indent="-298450" rtl="0">
              <a:spcBef>
                <a:spcPts val="1600"/>
              </a:spcBef>
              <a:spcAft>
                <a:spcPts val="0"/>
              </a:spcAft>
              <a:buClr>
                <a:schemeClr val="dk2"/>
              </a:buClr>
              <a:buSzPts val="1100"/>
              <a:buChar char="○"/>
              <a:defRPr>
                <a:solidFill>
                  <a:schemeClr val="dk2"/>
                </a:solidFill>
              </a:defRPr>
            </a:lvl2pPr>
            <a:lvl3pPr marL="1371600" lvl="2" indent="-298450" rtl="0">
              <a:spcBef>
                <a:spcPts val="1600"/>
              </a:spcBef>
              <a:spcAft>
                <a:spcPts val="0"/>
              </a:spcAft>
              <a:buClr>
                <a:schemeClr val="dk2"/>
              </a:buClr>
              <a:buSzPts val="1100"/>
              <a:buChar char="■"/>
              <a:defRPr>
                <a:solidFill>
                  <a:schemeClr val="dk2"/>
                </a:solidFill>
              </a:defRPr>
            </a:lvl3pPr>
            <a:lvl4pPr marL="1828800" lvl="3" indent="-298450" rtl="0">
              <a:spcBef>
                <a:spcPts val="1600"/>
              </a:spcBef>
              <a:spcAft>
                <a:spcPts val="0"/>
              </a:spcAft>
              <a:buClr>
                <a:schemeClr val="dk2"/>
              </a:buClr>
              <a:buSzPts val="1100"/>
              <a:buChar char="●"/>
              <a:defRPr>
                <a:solidFill>
                  <a:schemeClr val="dk2"/>
                </a:solidFill>
              </a:defRPr>
            </a:lvl4pPr>
            <a:lvl5pPr marL="2286000" lvl="4" indent="-298450" rtl="0">
              <a:spcBef>
                <a:spcPts val="1600"/>
              </a:spcBef>
              <a:spcAft>
                <a:spcPts val="0"/>
              </a:spcAft>
              <a:buClr>
                <a:schemeClr val="dk2"/>
              </a:buClr>
              <a:buSzPts val="1100"/>
              <a:buChar char="○"/>
              <a:defRPr>
                <a:solidFill>
                  <a:schemeClr val="dk2"/>
                </a:solidFill>
              </a:defRPr>
            </a:lvl5pPr>
            <a:lvl6pPr marL="2743200" lvl="5" indent="-298450" rtl="0">
              <a:spcBef>
                <a:spcPts val="1600"/>
              </a:spcBef>
              <a:spcAft>
                <a:spcPts val="0"/>
              </a:spcAft>
              <a:buClr>
                <a:schemeClr val="dk2"/>
              </a:buClr>
              <a:buSzPts val="1100"/>
              <a:buChar char="■"/>
              <a:defRPr>
                <a:solidFill>
                  <a:schemeClr val="dk2"/>
                </a:solidFill>
              </a:defRPr>
            </a:lvl6pPr>
            <a:lvl7pPr marL="3200400" lvl="6" indent="-298450" rtl="0">
              <a:spcBef>
                <a:spcPts val="1600"/>
              </a:spcBef>
              <a:spcAft>
                <a:spcPts val="0"/>
              </a:spcAft>
              <a:buClr>
                <a:schemeClr val="dk2"/>
              </a:buClr>
              <a:buSzPts val="1100"/>
              <a:buChar char="●"/>
              <a:defRPr>
                <a:solidFill>
                  <a:schemeClr val="dk2"/>
                </a:solidFill>
              </a:defRPr>
            </a:lvl7pPr>
            <a:lvl8pPr marL="3657600" lvl="7" indent="-298450" rtl="0">
              <a:spcBef>
                <a:spcPts val="1600"/>
              </a:spcBef>
              <a:spcAft>
                <a:spcPts val="0"/>
              </a:spcAft>
              <a:buClr>
                <a:schemeClr val="dk2"/>
              </a:buClr>
              <a:buSzPts val="1100"/>
              <a:buChar char="○"/>
              <a:defRPr>
                <a:solidFill>
                  <a:schemeClr val="dk2"/>
                </a:solidFill>
              </a:defRPr>
            </a:lvl8pPr>
            <a:lvl9pPr marL="4114800" lvl="8" indent="-298450" rtl="0">
              <a:spcBef>
                <a:spcPts val="1600"/>
              </a:spcBef>
              <a:spcAft>
                <a:spcPts val="1600"/>
              </a:spcAft>
              <a:buClr>
                <a:schemeClr val="dk2"/>
              </a:buClr>
              <a:buSzPts val="1100"/>
              <a:buChar char="■"/>
              <a:defRPr>
                <a:solidFill>
                  <a:schemeClr val="dk2"/>
                </a:solidFill>
              </a:defRPr>
            </a:lvl9pPr>
          </a:lstStyle>
          <a:p>
            <a:endParaRPr/>
          </a:p>
        </p:txBody>
      </p:sp>
      <p:sp>
        <p:nvSpPr>
          <p:cNvPr id="216" name="Google Shape;21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7" name="Google Shape;217;p16">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6">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9" name="Google Shape;39;p3">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C">
  <p:cSld name="SECTION_HEADER_1">
    <p:spTree>
      <p:nvGrpSpPr>
        <p:cNvPr id="1" name="Shape 43"/>
        <p:cNvGrpSpPr/>
        <p:nvPr/>
      </p:nvGrpSpPr>
      <p:grpSpPr>
        <a:xfrm>
          <a:off x="0" y="0"/>
          <a:ext cx="0" cy="0"/>
          <a:chOff x="0" y="0"/>
          <a:chExt cx="0" cy="0"/>
        </a:xfrm>
      </p:grpSpPr>
      <p:grpSp>
        <p:nvGrpSpPr>
          <p:cNvPr id="44" name="Google Shape;44;p4"/>
          <p:cNvGrpSpPr/>
          <p:nvPr/>
        </p:nvGrpSpPr>
        <p:grpSpPr>
          <a:xfrm>
            <a:off x="4406400" y="0"/>
            <a:ext cx="4737600" cy="5143065"/>
            <a:chOff x="4406400" y="0"/>
            <a:chExt cx="4737600" cy="5143065"/>
          </a:xfrm>
        </p:grpSpPr>
        <p:sp>
          <p:nvSpPr>
            <p:cNvPr id="45" name="Google Shape;45;p4"/>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4" name="Google Shape;64;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5">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5"/>
          <p:cNvGrpSpPr/>
          <p:nvPr/>
        </p:nvGrpSpPr>
        <p:grpSpPr>
          <a:xfrm>
            <a:off x="0" y="381001"/>
            <a:ext cx="1037850" cy="1016287"/>
            <a:chOff x="0" y="381001"/>
            <a:chExt cx="1037850" cy="1016287"/>
          </a:xfrm>
        </p:grpSpPr>
        <p:sp>
          <p:nvSpPr>
            <p:cNvPr id="71" name="Google Shape;71;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4" name="Google Shape;74;p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5" name="Google Shape;7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_alt1">
  <p:cSld name="TITLE_AND_BODY_2">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361071" y="1924852"/>
            <a:ext cx="2304900" cy="1797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8" name="Google Shape;78;p6"/>
          <p:cNvSpPr/>
          <p:nvPr/>
        </p:nvSpPr>
        <p:spPr>
          <a:xfrm>
            <a:off x="4564200" y="0"/>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txBox="1">
            <a:spLocks noGrp="1"/>
          </p:cNvSpPr>
          <p:nvPr>
            <p:ph type="body" idx="1"/>
          </p:nvPr>
        </p:nvSpPr>
        <p:spPr>
          <a:xfrm>
            <a:off x="6451271" y="1924850"/>
            <a:ext cx="2304900" cy="1797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8450" rtl="0">
              <a:spcBef>
                <a:spcPts val="1600"/>
              </a:spcBef>
              <a:spcAft>
                <a:spcPts val="0"/>
              </a:spcAft>
              <a:buClr>
                <a:schemeClr val="dk1"/>
              </a:buClr>
              <a:buSzPts val="11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
        <p:nvSpPr>
          <p:cNvPr id="80" name="Google Shape;80;p6">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6"/>
          <p:cNvGrpSpPr/>
          <p:nvPr/>
        </p:nvGrpSpPr>
        <p:grpSpPr>
          <a:xfrm>
            <a:off x="0" y="381001"/>
            <a:ext cx="1037850" cy="1016287"/>
            <a:chOff x="0" y="381001"/>
            <a:chExt cx="1037850" cy="1016287"/>
          </a:xfrm>
        </p:grpSpPr>
        <p:sp>
          <p:nvSpPr>
            <p:cNvPr id="85" name="Google Shape;85;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6"/>
          <p:cNvSpPr txBox="1">
            <a:spLocks noGrp="1"/>
          </p:cNvSpPr>
          <p:nvPr>
            <p:ph type="title" idx="2"/>
          </p:nvPr>
        </p:nvSpPr>
        <p:spPr>
          <a:xfrm>
            <a:off x="1297500" y="459490"/>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88" name="Google Shape;8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_alt2">
  <p:cSld name="TITLE_AND_BODY_2_1">
    <p:spTree>
      <p:nvGrpSpPr>
        <p:cNvPr id="1" name="Shape 89"/>
        <p:cNvGrpSpPr/>
        <p:nvPr/>
      </p:nvGrpSpPr>
      <p:grpSpPr>
        <a:xfrm>
          <a:off x="0" y="0"/>
          <a:ext cx="0" cy="0"/>
          <a:chOff x="0" y="0"/>
          <a:chExt cx="0" cy="0"/>
        </a:xfrm>
      </p:grpSpPr>
      <p:sp>
        <p:nvSpPr>
          <p:cNvPr id="90" name="Google Shape;90;p7"/>
          <p:cNvSpPr txBox="1">
            <a:spLocks noGrp="1"/>
          </p:cNvSpPr>
          <p:nvPr>
            <p:ph type="title"/>
          </p:nvPr>
        </p:nvSpPr>
        <p:spPr>
          <a:xfrm>
            <a:off x="702850" y="1708619"/>
            <a:ext cx="3333300" cy="1470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1" name="Google Shape;91;p7"/>
          <p:cNvSpPr/>
          <p:nvPr/>
        </p:nvSpPr>
        <p:spPr>
          <a:xfrm>
            <a:off x="0" y="3486600"/>
            <a:ext cx="9144000" cy="165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7"/>
          <p:cNvGrpSpPr/>
          <p:nvPr/>
        </p:nvGrpSpPr>
        <p:grpSpPr>
          <a:xfrm>
            <a:off x="0" y="381001"/>
            <a:ext cx="1037850" cy="1016287"/>
            <a:chOff x="0" y="381001"/>
            <a:chExt cx="1037850" cy="1016287"/>
          </a:xfrm>
        </p:grpSpPr>
        <p:sp>
          <p:nvSpPr>
            <p:cNvPr id="97" name="Google Shape;97;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7"/>
          <p:cNvSpPr txBox="1">
            <a:spLocks noGrp="1"/>
          </p:cNvSpPr>
          <p:nvPr>
            <p:ph type="title" idx="2"/>
          </p:nvPr>
        </p:nvSpPr>
        <p:spPr>
          <a:xfrm>
            <a:off x="1297500" y="459490"/>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100" name="Google Shape;10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1" name="Google Shape;101;p7"/>
          <p:cNvSpPr txBox="1">
            <a:spLocks noGrp="1"/>
          </p:cNvSpPr>
          <p:nvPr>
            <p:ph type="body" idx="1"/>
          </p:nvPr>
        </p:nvSpPr>
        <p:spPr>
          <a:xfrm>
            <a:off x="702850" y="3625275"/>
            <a:ext cx="3333300" cy="765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8450" rtl="0">
              <a:spcBef>
                <a:spcPts val="1600"/>
              </a:spcBef>
              <a:spcAft>
                <a:spcPts val="0"/>
              </a:spcAft>
              <a:buClr>
                <a:schemeClr val="dk1"/>
              </a:buClr>
              <a:buSzPts val="11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8">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1" name="Google Shape;111;p8"/>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2" name="Google Shape;112;p8"/>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3" name="Google Shape;11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9">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9">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3" name="Google Shape;12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sp>
        <p:nvSpPr>
          <p:cNvPr id="125" name="Google Shape;125;p10">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0"/>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3" name="Google Shape;133;p10"/>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4" name="Google Shape;13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7"/>
          <p:cNvSpPr txBox="1">
            <a:spLocks noGrp="1"/>
          </p:cNvSpPr>
          <p:nvPr>
            <p:ph type="subTitle" idx="1"/>
          </p:nvPr>
        </p:nvSpPr>
        <p:spPr>
          <a:xfrm>
            <a:off x="5300675" y="3251594"/>
            <a:ext cx="3470700" cy="50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dirty="0"/>
              <a:t>Published year: 2023</a:t>
            </a:r>
          </a:p>
          <a:p>
            <a:pPr marL="0" lvl="0" indent="0" algn="l" rtl="0">
              <a:lnSpc>
                <a:spcPct val="115000"/>
              </a:lnSpc>
              <a:spcBef>
                <a:spcPts val="0"/>
              </a:spcBef>
              <a:spcAft>
                <a:spcPts val="1600"/>
              </a:spcAft>
              <a:buNone/>
            </a:pPr>
            <a:r>
              <a:rPr lang="en-US" dirty="0"/>
              <a:t>Cited by 16</a:t>
            </a:r>
          </a:p>
          <a:p>
            <a:pPr marL="0" lvl="0" indent="0" algn="l" rtl="0">
              <a:lnSpc>
                <a:spcPct val="115000"/>
              </a:lnSpc>
              <a:spcBef>
                <a:spcPts val="0"/>
              </a:spcBef>
              <a:spcAft>
                <a:spcPts val="1600"/>
              </a:spcAft>
              <a:buNone/>
            </a:pPr>
            <a:endParaRPr lang="en-US" dirty="0"/>
          </a:p>
        </p:txBody>
      </p:sp>
      <p:sp>
        <p:nvSpPr>
          <p:cNvPr id="229" name="Google Shape;229;p17"/>
          <p:cNvSpPr txBox="1"/>
          <p:nvPr/>
        </p:nvSpPr>
        <p:spPr>
          <a:xfrm>
            <a:off x="3200675" y="817277"/>
            <a:ext cx="42000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300" dirty="0">
                <a:solidFill>
                  <a:schemeClr val="lt1"/>
                </a:solidFill>
              </a:rPr>
              <a:t>CXR-LLAVA: a multimodal large language model for interpreting chest X-ray images</a:t>
            </a:r>
            <a:endParaRPr sz="2300"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21154D-8A4D-83B8-F81C-D9B98897EEE0}"/>
              </a:ext>
            </a:extLst>
          </p:cNvPr>
          <p:cNvPicPr>
            <a:picLocks noChangeAspect="1"/>
          </p:cNvPicPr>
          <p:nvPr/>
        </p:nvPicPr>
        <p:blipFill>
          <a:blip r:embed="rId3"/>
          <a:stretch>
            <a:fillRect/>
          </a:stretch>
        </p:blipFill>
        <p:spPr>
          <a:xfrm>
            <a:off x="5449004" y="1986405"/>
            <a:ext cx="3595551" cy="2821825"/>
          </a:xfrm>
          <a:prstGeom prst="rect">
            <a:avLst/>
          </a:prstGeom>
        </p:spPr>
      </p:pic>
      <p:sp>
        <p:nvSpPr>
          <p:cNvPr id="6" name="TextBox 5">
            <a:extLst>
              <a:ext uri="{FF2B5EF4-FFF2-40B4-BE49-F238E27FC236}">
                <a16:creationId xmlns:a16="http://schemas.microsoft.com/office/drawing/2014/main" id="{7D48E4B3-F999-6137-2D5E-4089A894CAF1}"/>
              </a:ext>
            </a:extLst>
          </p:cNvPr>
          <p:cNvSpPr txBox="1"/>
          <p:nvPr/>
        </p:nvSpPr>
        <p:spPr>
          <a:xfrm>
            <a:off x="1296786" y="531912"/>
            <a:ext cx="4572000" cy="307777"/>
          </a:xfrm>
          <a:prstGeom prst="rect">
            <a:avLst/>
          </a:prstGeom>
          <a:noFill/>
        </p:spPr>
        <p:txBody>
          <a:bodyPr wrap="square">
            <a:spAutoFit/>
          </a:bodyPr>
          <a:lstStyle/>
          <a:p>
            <a:r>
              <a:rPr lang="en-US" b="1" dirty="0">
                <a:solidFill>
                  <a:schemeClr val="bg1"/>
                </a:solidFill>
              </a:rPr>
              <a:t>Step 2 (Advanced Training with CLIP)</a:t>
            </a:r>
            <a:r>
              <a:rPr lang="en-US" dirty="0">
                <a:solidFill>
                  <a:schemeClr val="bg1"/>
                </a:solidFill>
              </a:rPr>
              <a:t>:</a:t>
            </a:r>
          </a:p>
        </p:txBody>
      </p:sp>
      <p:sp>
        <p:nvSpPr>
          <p:cNvPr id="9" name="TextBox 8">
            <a:extLst>
              <a:ext uri="{FF2B5EF4-FFF2-40B4-BE49-F238E27FC236}">
                <a16:creationId xmlns:a16="http://schemas.microsoft.com/office/drawing/2014/main" id="{A0EB1AEC-8F31-A57E-D4B7-10A1D66D38BF}"/>
              </a:ext>
            </a:extLst>
          </p:cNvPr>
          <p:cNvSpPr txBox="1"/>
          <p:nvPr/>
        </p:nvSpPr>
        <p:spPr>
          <a:xfrm>
            <a:off x="246185" y="1986405"/>
            <a:ext cx="5299537" cy="2893100"/>
          </a:xfrm>
          <a:prstGeom prst="rect">
            <a:avLst/>
          </a:prstGeom>
          <a:noFill/>
        </p:spPr>
        <p:txBody>
          <a:bodyPr wrap="square">
            <a:spAutoFit/>
          </a:bodyPr>
          <a:lstStyle/>
          <a:p>
            <a:r>
              <a:rPr lang="en-US" b="1" dirty="0">
                <a:solidFill>
                  <a:schemeClr val="bg1"/>
                </a:solidFill>
              </a:rPr>
              <a:t>Input</a:t>
            </a:r>
            <a:r>
              <a:rPr lang="en-US" dirty="0">
                <a:solidFill>
                  <a:schemeClr val="bg1"/>
                </a:solidFill>
              </a:rPr>
              <a:t>:</a:t>
            </a:r>
          </a:p>
          <a:p>
            <a:pPr>
              <a:buFont typeface="Arial" panose="020B0604020202020204" pitchFamily="34" charset="0"/>
              <a:buChar char="•"/>
            </a:pPr>
            <a:r>
              <a:rPr lang="en-US" b="1" dirty="0">
                <a:solidFill>
                  <a:schemeClr val="bg1"/>
                </a:solidFill>
              </a:rPr>
              <a:t>Image</a:t>
            </a:r>
            <a:r>
              <a:rPr lang="en-US" dirty="0">
                <a:solidFill>
                  <a:schemeClr val="bg1"/>
                </a:solidFill>
              </a:rPr>
              <a:t>: Chest X-ray (CXR).</a:t>
            </a:r>
          </a:p>
          <a:p>
            <a:pPr>
              <a:buFont typeface="Arial" panose="020B0604020202020204" pitchFamily="34" charset="0"/>
              <a:buChar char="•"/>
            </a:pPr>
            <a:r>
              <a:rPr lang="en-US" b="1" dirty="0">
                <a:solidFill>
                  <a:schemeClr val="bg1"/>
                </a:solidFill>
              </a:rPr>
              <a:t>Text</a:t>
            </a:r>
            <a:r>
              <a:rPr lang="en-US" dirty="0">
                <a:solidFill>
                  <a:schemeClr val="bg1"/>
                </a:solidFill>
              </a:rPr>
              <a:t>: Medical keyword (e.g., "pneumonia" or "consolidation").</a:t>
            </a:r>
          </a:p>
          <a:p>
            <a:r>
              <a:rPr lang="en-US" b="1" dirty="0">
                <a:solidFill>
                  <a:schemeClr val="bg1"/>
                </a:solidFill>
              </a:rPr>
              <a:t>Processing</a:t>
            </a:r>
            <a:r>
              <a:rPr lang="en-US" dirty="0">
                <a:solidFill>
                  <a:schemeClr val="bg1"/>
                </a:solidFill>
              </a:rPr>
              <a:t>:</a:t>
            </a:r>
          </a:p>
          <a:p>
            <a:pPr>
              <a:buFont typeface="Arial" panose="020B0604020202020204" pitchFamily="34" charset="0"/>
              <a:buChar char="•"/>
            </a:pPr>
            <a:r>
              <a:rPr lang="en-US" b="1" dirty="0">
                <a:solidFill>
                  <a:schemeClr val="bg1"/>
                </a:solidFill>
              </a:rPr>
              <a:t>Image Encoder (</a:t>
            </a:r>
            <a:r>
              <a:rPr lang="en-US" b="1" dirty="0" err="1">
                <a:solidFill>
                  <a:schemeClr val="bg1"/>
                </a:solidFill>
              </a:rPr>
              <a:t>ViT</a:t>
            </a:r>
            <a:r>
              <a:rPr lang="en-US" b="1" dirty="0">
                <a:solidFill>
                  <a:schemeClr val="bg1"/>
                </a:solidFill>
              </a:rPr>
              <a:t>)</a:t>
            </a:r>
            <a:r>
              <a:rPr lang="en-US" dirty="0">
                <a:solidFill>
                  <a:schemeClr val="bg1"/>
                </a:solidFill>
              </a:rPr>
              <a:t> → Converts the image into </a:t>
            </a:r>
            <a:r>
              <a:rPr lang="en-US" b="1" dirty="0">
                <a:solidFill>
                  <a:schemeClr val="bg1"/>
                </a:solidFill>
              </a:rPr>
              <a:t>image features</a:t>
            </a:r>
            <a:r>
              <a:rPr lang="en-US" dirty="0">
                <a:solidFill>
                  <a:schemeClr val="bg1"/>
                </a:solidFill>
              </a:rPr>
              <a:t>.</a:t>
            </a:r>
          </a:p>
          <a:p>
            <a:pPr>
              <a:buFont typeface="Arial" panose="020B0604020202020204" pitchFamily="34" charset="0"/>
              <a:buChar char="•"/>
            </a:pPr>
            <a:r>
              <a:rPr lang="en-US" b="1" dirty="0">
                <a:solidFill>
                  <a:schemeClr val="bg1"/>
                </a:solidFill>
              </a:rPr>
              <a:t>Text Encoder (BERT)</a:t>
            </a:r>
            <a:r>
              <a:rPr lang="en-US" dirty="0">
                <a:solidFill>
                  <a:schemeClr val="bg1"/>
                </a:solidFill>
              </a:rPr>
              <a:t> → Converts the text into </a:t>
            </a:r>
            <a:r>
              <a:rPr lang="en-US" b="1" dirty="0">
                <a:solidFill>
                  <a:schemeClr val="bg1"/>
                </a:solidFill>
              </a:rPr>
              <a:t>text features</a:t>
            </a:r>
            <a:r>
              <a:rPr lang="en-US" dirty="0">
                <a:solidFill>
                  <a:schemeClr val="bg1"/>
                </a:solidFill>
              </a:rPr>
              <a:t>.</a:t>
            </a:r>
          </a:p>
          <a:p>
            <a:r>
              <a:rPr lang="en-US" b="1" dirty="0">
                <a:solidFill>
                  <a:schemeClr val="bg1"/>
                </a:solidFill>
              </a:rPr>
              <a:t>Contrastive Learning</a:t>
            </a:r>
            <a:r>
              <a:rPr lang="en-US" dirty="0">
                <a:solidFill>
                  <a:schemeClr val="bg1"/>
                </a:solidFill>
              </a:rPr>
              <a:t>:</a:t>
            </a:r>
          </a:p>
          <a:p>
            <a:pPr>
              <a:buFont typeface="Arial" panose="020B0604020202020204" pitchFamily="34" charset="0"/>
              <a:buChar char="•"/>
            </a:pPr>
            <a:r>
              <a:rPr lang="en-US" dirty="0">
                <a:solidFill>
                  <a:schemeClr val="bg1"/>
                </a:solidFill>
              </a:rPr>
              <a:t>If the </a:t>
            </a:r>
            <a:r>
              <a:rPr lang="en-US" b="1" dirty="0">
                <a:solidFill>
                  <a:schemeClr val="bg1"/>
                </a:solidFill>
              </a:rPr>
              <a:t>image</a:t>
            </a:r>
            <a:r>
              <a:rPr lang="en-US" dirty="0">
                <a:solidFill>
                  <a:schemeClr val="bg1"/>
                </a:solidFill>
              </a:rPr>
              <a:t> and </a:t>
            </a:r>
            <a:r>
              <a:rPr lang="en-US" b="1" dirty="0">
                <a:solidFill>
                  <a:schemeClr val="bg1"/>
                </a:solidFill>
              </a:rPr>
              <a:t>text</a:t>
            </a:r>
            <a:r>
              <a:rPr lang="en-US" dirty="0">
                <a:solidFill>
                  <a:schemeClr val="bg1"/>
                </a:solidFill>
              </a:rPr>
              <a:t> match → Their features are pulled </a:t>
            </a:r>
            <a:r>
              <a:rPr lang="en-US" b="1" dirty="0">
                <a:solidFill>
                  <a:schemeClr val="bg1"/>
                </a:solidFill>
              </a:rPr>
              <a:t>closer together</a:t>
            </a:r>
            <a:r>
              <a:rPr lang="en-US" dirty="0">
                <a:solidFill>
                  <a:schemeClr val="bg1"/>
                </a:solidFill>
              </a:rPr>
              <a:t>.</a:t>
            </a:r>
          </a:p>
          <a:p>
            <a:pPr>
              <a:buFont typeface="Arial" panose="020B0604020202020204" pitchFamily="34" charset="0"/>
              <a:buChar char="•"/>
            </a:pPr>
            <a:r>
              <a:rPr lang="en-US" dirty="0">
                <a:solidFill>
                  <a:schemeClr val="bg1"/>
                </a:solidFill>
              </a:rPr>
              <a:t>If they don’t match → Their features are pushed </a:t>
            </a:r>
            <a:r>
              <a:rPr lang="en-US" b="1" dirty="0">
                <a:solidFill>
                  <a:schemeClr val="bg1"/>
                </a:solidFill>
              </a:rPr>
              <a:t>further apart</a:t>
            </a:r>
            <a:r>
              <a:rPr lang="en-US" dirty="0">
                <a:solidFill>
                  <a:schemeClr val="bg1"/>
                </a:solidFill>
              </a:rPr>
              <a:t>.</a:t>
            </a:r>
          </a:p>
          <a:p>
            <a:r>
              <a:rPr lang="en-US" b="1" dirty="0">
                <a:solidFill>
                  <a:schemeClr val="bg1"/>
                </a:solidFill>
              </a:rPr>
              <a:t>Training Data</a:t>
            </a:r>
            <a:r>
              <a:rPr lang="en-US" dirty="0">
                <a:solidFill>
                  <a:schemeClr val="bg1"/>
                </a:solidFill>
              </a:rPr>
              <a:t>:</a:t>
            </a:r>
          </a:p>
          <a:p>
            <a:pPr>
              <a:buFont typeface="Arial" panose="020B0604020202020204" pitchFamily="34" charset="0"/>
              <a:buChar char="•"/>
            </a:pPr>
            <a:r>
              <a:rPr lang="en-US" b="1" dirty="0">
                <a:solidFill>
                  <a:schemeClr val="bg1"/>
                </a:solidFill>
              </a:rPr>
              <a:t>592,580 image-text pairs</a:t>
            </a:r>
            <a:r>
              <a:rPr lang="en-US" dirty="0">
                <a:solidFill>
                  <a:schemeClr val="bg1"/>
                </a:solidFill>
              </a:rPr>
              <a:t> from medical datasets.</a:t>
            </a:r>
          </a:p>
        </p:txBody>
      </p:sp>
      <p:sp>
        <p:nvSpPr>
          <p:cNvPr id="12" name="TextBox 11">
            <a:extLst>
              <a:ext uri="{FF2B5EF4-FFF2-40B4-BE49-F238E27FC236}">
                <a16:creationId xmlns:a16="http://schemas.microsoft.com/office/drawing/2014/main" id="{E575AD02-1886-986C-D834-C508FCA3B809}"/>
              </a:ext>
            </a:extLst>
          </p:cNvPr>
          <p:cNvSpPr txBox="1"/>
          <p:nvPr/>
        </p:nvSpPr>
        <p:spPr>
          <a:xfrm>
            <a:off x="1296786" y="996042"/>
            <a:ext cx="7391601" cy="523220"/>
          </a:xfrm>
          <a:prstGeom prst="rect">
            <a:avLst/>
          </a:prstGeom>
          <a:noFill/>
        </p:spPr>
        <p:txBody>
          <a:bodyPr wrap="square">
            <a:spAutoFit/>
          </a:bodyPr>
          <a:lstStyle/>
          <a:p>
            <a:r>
              <a:rPr lang="en-US" dirty="0">
                <a:solidFill>
                  <a:schemeClr val="bg1"/>
                </a:solidFill>
              </a:rPr>
              <a:t>The goal is to train the </a:t>
            </a:r>
            <a:r>
              <a:rPr lang="en-US" b="1" dirty="0">
                <a:solidFill>
                  <a:schemeClr val="bg1"/>
                </a:solidFill>
              </a:rPr>
              <a:t>image encoder</a:t>
            </a:r>
            <a:r>
              <a:rPr lang="en-US" dirty="0">
                <a:solidFill>
                  <a:schemeClr val="bg1"/>
                </a:solidFill>
              </a:rPr>
              <a:t> to </a:t>
            </a:r>
            <a:r>
              <a:rPr lang="en-US" b="1" dirty="0">
                <a:solidFill>
                  <a:schemeClr val="bg1"/>
                </a:solidFill>
              </a:rPr>
              <a:t>understand CXRs </a:t>
            </a:r>
            <a:r>
              <a:rPr lang="en-US" dirty="0">
                <a:solidFill>
                  <a:schemeClr val="bg1"/>
                </a:solidFill>
              </a:rPr>
              <a:t>with their </a:t>
            </a:r>
            <a:r>
              <a:rPr lang="en-US" b="1" dirty="0">
                <a:solidFill>
                  <a:schemeClr val="bg1"/>
                </a:solidFill>
              </a:rPr>
              <a:t>textual descriptions</a:t>
            </a:r>
            <a:r>
              <a:rPr lang="en-US" dirty="0">
                <a:solidFill>
                  <a:schemeClr val="bg1"/>
                </a:solidFill>
              </a:rPr>
              <a:t> using the </a:t>
            </a:r>
            <a:r>
              <a:rPr lang="en-US" b="1" dirty="0">
                <a:solidFill>
                  <a:schemeClr val="bg1"/>
                </a:solidFill>
              </a:rPr>
              <a:t>CLIP strategy</a:t>
            </a:r>
            <a:r>
              <a:rPr lang="en-US" dirty="0">
                <a:solidFill>
                  <a:schemeClr val="bg1"/>
                </a:solidFill>
              </a:rPr>
              <a:t>.</a:t>
            </a:r>
          </a:p>
        </p:txBody>
      </p:sp>
    </p:spTree>
    <p:extLst>
      <p:ext uri="{BB962C8B-B14F-4D97-AF65-F5344CB8AC3E}">
        <p14:creationId xmlns:p14="http://schemas.microsoft.com/office/powerpoint/2010/main" val="2758911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CLIP</a:t>
            </a:r>
            <a:endParaRPr/>
          </a:p>
        </p:txBody>
      </p:sp>
      <p:sp>
        <p:nvSpPr>
          <p:cNvPr id="248" name="Google Shape;248;p20"/>
          <p:cNvSpPr txBox="1">
            <a:spLocks noGrp="1"/>
          </p:cNvSpPr>
          <p:nvPr>
            <p:ph type="body" idx="1"/>
          </p:nvPr>
        </p:nvSpPr>
        <p:spPr>
          <a:xfrm>
            <a:off x="906600" y="1428750"/>
            <a:ext cx="8237400" cy="332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200" dirty="0">
                <a:solidFill>
                  <a:srgbClr val="D1D5DB"/>
                </a:solidFill>
                <a:highlight>
                  <a:srgbClr val="444654"/>
                </a:highlight>
                <a:latin typeface="Roboto"/>
                <a:ea typeface="Roboto"/>
                <a:cs typeface="Roboto"/>
                <a:sym typeface="Roboto"/>
              </a:rPr>
              <a:t>CLIP stands for Contrastive Language-Image Pre-training. It is a strategy used to foster shared representations between images and text. The CLIP method enables the image encoder to learn shared representations between images and text by mapping corresponding image and text pairs closer, and non-corresponding pairs farther apart.</a:t>
            </a:r>
            <a:endParaRPr sz="1200" dirty="0">
              <a:solidFill>
                <a:srgbClr val="D1D5DB"/>
              </a:solidFill>
              <a:highlight>
                <a:srgbClr val="444654"/>
              </a:highlight>
              <a:latin typeface="Roboto"/>
              <a:ea typeface="Roboto"/>
              <a:cs typeface="Roboto"/>
              <a:sym typeface="Roboto"/>
            </a:endParaRPr>
          </a:p>
        </p:txBody>
      </p:sp>
      <p:sp>
        <p:nvSpPr>
          <p:cNvPr id="3" name="TextBox 2">
            <a:extLst>
              <a:ext uri="{FF2B5EF4-FFF2-40B4-BE49-F238E27FC236}">
                <a16:creationId xmlns:a16="http://schemas.microsoft.com/office/drawing/2014/main" id="{B4AFA71A-C70A-F26A-6F94-43FC3E5FE9D5}"/>
              </a:ext>
            </a:extLst>
          </p:cNvPr>
          <p:cNvSpPr txBox="1"/>
          <p:nvPr/>
        </p:nvSpPr>
        <p:spPr>
          <a:xfrm>
            <a:off x="1205345" y="2853568"/>
            <a:ext cx="6716684" cy="1384995"/>
          </a:xfrm>
          <a:prstGeom prst="rect">
            <a:avLst/>
          </a:prstGeom>
          <a:noFill/>
        </p:spPr>
        <p:txBody>
          <a:bodyPr wrap="square">
            <a:spAutoFit/>
          </a:bodyPr>
          <a:lstStyle/>
          <a:p>
            <a:r>
              <a:rPr lang="en-US" b="1" dirty="0">
                <a:solidFill>
                  <a:schemeClr val="bg1"/>
                </a:solidFill>
              </a:rPr>
              <a:t>Example</a:t>
            </a:r>
            <a:r>
              <a:rPr lang="en-US" dirty="0">
                <a:solidFill>
                  <a:schemeClr val="bg1"/>
                </a:solidFill>
              </a:rPr>
              <a:t>:</a:t>
            </a:r>
          </a:p>
          <a:p>
            <a:pPr>
              <a:buFont typeface="Arial" panose="020B0604020202020204" pitchFamily="34" charset="0"/>
              <a:buChar char="•"/>
            </a:pPr>
            <a:r>
              <a:rPr lang="en-US" dirty="0">
                <a:solidFill>
                  <a:schemeClr val="bg1"/>
                </a:solidFill>
              </a:rPr>
              <a:t>Matching: Image of pneumonia ↔ "pneumonia" → Vectors move closer.</a:t>
            </a:r>
          </a:p>
          <a:p>
            <a:pPr>
              <a:buFont typeface="Arial" panose="020B0604020202020204" pitchFamily="34" charset="0"/>
              <a:buChar char="•"/>
            </a:pPr>
            <a:r>
              <a:rPr lang="en-US" dirty="0">
                <a:solidFill>
                  <a:schemeClr val="bg1"/>
                </a:solidFill>
              </a:rPr>
              <a:t>Non-Matching: Image of pneumonia ↔ "atelectasis" → Vectors move apart.</a:t>
            </a:r>
          </a:p>
          <a:p>
            <a:pPr>
              <a:buFont typeface="Arial" panose="020B0604020202020204" pitchFamily="34" charset="0"/>
              <a:buChar char="•"/>
            </a:pPr>
            <a:endParaRPr lang="en-US" dirty="0">
              <a:solidFill>
                <a:schemeClr val="bg1"/>
              </a:solidFill>
            </a:endParaRPr>
          </a:p>
          <a:p>
            <a:r>
              <a:rPr lang="en-US" dirty="0">
                <a:solidFill>
                  <a:schemeClr val="bg1"/>
                </a:solidFill>
              </a:rPr>
              <a:t>This is done using a </a:t>
            </a:r>
            <a:r>
              <a:rPr lang="en-US" b="1" dirty="0">
                <a:solidFill>
                  <a:schemeClr val="bg1"/>
                </a:solidFill>
              </a:rPr>
              <a:t>contrastive loss function</a:t>
            </a:r>
            <a:r>
              <a:rPr lang="en-US" dirty="0">
                <a:solidFill>
                  <a:schemeClr val="bg1"/>
                </a:solidFill>
              </a:rPr>
              <a:t> that rewards the model for bringing correct pairs close and penalizes incorrect matches.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Minimizing Contrastive loss</a:t>
            </a:r>
            <a:endParaRPr/>
          </a:p>
        </p:txBody>
      </p:sp>
      <p:sp>
        <p:nvSpPr>
          <p:cNvPr id="254" name="Google Shape;254;p21"/>
          <p:cNvSpPr txBox="1">
            <a:spLocks noGrp="1"/>
          </p:cNvSpPr>
          <p:nvPr>
            <p:ph type="body" idx="1"/>
          </p:nvPr>
        </p:nvSpPr>
        <p:spPr>
          <a:xfrm>
            <a:off x="545825" y="1480625"/>
            <a:ext cx="8237400" cy="332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200" dirty="0">
                <a:solidFill>
                  <a:srgbClr val="D1D5DB"/>
                </a:solidFill>
                <a:highlight>
                  <a:srgbClr val="444654"/>
                </a:highlight>
                <a:latin typeface="Roboto"/>
                <a:ea typeface="Roboto"/>
                <a:cs typeface="Roboto"/>
                <a:sym typeface="Roboto"/>
              </a:rPr>
              <a:t>The contrastive loss function aims to minimize the distance between matching pairs of data (e.g., an image and its corresponding radiologic report) while maximizing the distance between non-matching pairs. By doing so, the model learns to map similar data points close to each other and dissimilar data points farther apart in the feature space.</a:t>
            </a:r>
            <a:endParaRPr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BERT</a:t>
            </a:r>
            <a:endParaRPr/>
          </a:p>
        </p:txBody>
      </p:sp>
      <p:sp>
        <p:nvSpPr>
          <p:cNvPr id="260" name="Google Shape;260;p22"/>
          <p:cNvSpPr txBox="1">
            <a:spLocks noGrp="1"/>
          </p:cNvSpPr>
          <p:nvPr>
            <p:ph type="body" idx="1"/>
          </p:nvPr>
        </p:nvSpPr>
        <p:spPr>
          <a:xfrm>
            <a:off x="638325" y="1443625"/>
            <a:ext cx="4724983" cy="332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solidFill>
                  <a:srgbClr val="D1D5DB"/>
                </a:solidFill>
                <a:highlight>
                  <a:srgbClr val="444654"/>
                </a:highlight>
                <a:latin typeface="Roboto"/>
                <a:ea typeface="Roboto"/>
                <a:cs typeface="Roboto"/>
                <a:sym typeface="Roboto"/>
              </a:rPr>
              <a:t>In the context of the CXR-LLAVA model, a text encoder based on BERT was utilized to process and understand the radiologic reports associated with chest X-ray (CXR) images, enabling the model to learn the relationship between textual descriptions and visual data.</a:t>
            </a:r>
            <a:endParaRPr sz="1200" dirty="0">
              <a:solidFill>
                <a:srgbClr val="D1D5DB"/>
              </a:solidFill>
              <a:highlight>
                <a:srgbClr val="444654"/>
              </a:highlight>
              <a:latin typeface="Roboto"/>
              <a:ea typeface="Roboto"/>
              <a:cs typeface="Roboto"/>
              <a:sym typeface="Roboto"/>
            </a:endParaRPr>
          </a:p>
          <a:p>
            <a:pPr marL="0" lvl="0" indent="0" algn="l" rtl="0">
              <a:spcBef>
                <a:spcPts val="1600"/>
              </a:spcBef>
              <a:spcAft>
                <a:spcPts val="0"/>
              </a:spcAft>
              <a:buNone/>
            </a:pPr>
            <a:endParaRPr sz="1200" dirty="0">
              <a:solidFill>
                <a:srgbClr val="D1D5DB"/>
              </a:solidFill>
              <a:highlight>
                <a:srgbClr val="444654"/>
              </a:highlight>
              <a:latin typeface="Roboto"/>
              <a:ea typeface="Roboto"/>
              <a:cs typeface="Roboto"/>
              <a:sym typeface="Roboto"/>
            </a:endParaRPr>
          </a:p>
          <a:p>
            <a:pPr marL="0" lvl="0" indent="0" algn="l" rtl="0">
              <a:spcBef>
                <a:spcPts val="1600"/>
              </a:spcBef>
              <a:spcAft>
                <a:spcPts val="1600"/>
              </a:spcAft>
              <a:buNone/>
            </a:pPr>
            <a:r>
              <a:rPr lang="en-GB" sz="1200" dirty="0">
                <a:solidFill>
                  <a:srgbClr val="D1D5DB"/>
                </a:solidFill>
                <a:highlight>
                  <a:srgbClr val="444654"/>
                </a:highlight>
                <a:latin typeface="Roboto"/>
                <a:ea typeface="Roboto"/>
                <a:cs typeface="Roboto"/>
                <a:sym typeface="Roboto"/>
              </a:rPr>
              <a:t>BERT stands for Bidirectional Encoder Representations from Transformers. It is a type of natural language processing (NLP) model developed by Google. BERT is designed to understand the context and meaning of words in a sentence by considering the surrounding words and their relationships bidirectionally, both to the left and right of the target word.</a:t>
            </a:r>
            <a:endParaRPr sz="1200" dirty="0">
              <a:solidFill>
                <a:srgbClr val="D1D5DB"/>
              </a:solidFill>
              <a:highlight>
                <a:srgbClr val="444654"/>
              </a:highlight>
              <a:latin typeface="Roboto"/>
              <a:ea typeface="Roboto"/>
              <a:cs typeface="Roboto"/>
              <a:sym typeface="Roboto"/>
            </a:endParaRPr>
          </a:p>
        </p:txBody>
      </p:sp>
      <p:pic>
        <p:nvPicPr>
          <p:cNvPr id="2" name="Picture 1">
            <a:extLst>
              <a:ext uri="{FF2B5EF4-FFF2-40B4-BE49-F238E27FC236}">
                <a16:creationId xmlns:a16="http://schemas.microsoft.com/office/drawing/2014/main" id="{D18A09E5-2AE1-1F7C-C5A9-D67DF7A5B26B}"/>
              </a:ext>
            </a:extLst>
          </p:cNvPr>
          <p:cNvPicPr>
            <a:picLocks noChangeAspect="1"/>
          </p:cNvPicPr>
          <p:nvPr/>
        </p:nvPicPr>
        <p:blipFill>
          <a:blip r:embed="rId3"/>
          <a:stretch>
            <a:fillRect/>
          </a:stretch>
        </p:blipFill>
        <p:spPr>
          <a:xfrm>
            <a:off x="5363308" y="1555582"/>
            <a:ext cx="3595551" cy="28218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367A-92CD-F95A-F288-B04EF42ECCB0}"/>
              </a:ext>
            </a:extLst>
          </p:cNvPr>
          <p:cNvSpPr>
            <a:spLocks noGrp="1"/>
          </p:cNvSpPr>
          <p:nvPr>
            <p:ph type="title"/>
          </p:nvPr>
        </p:nvSpPr>
        <p:spPr/>
        <p:txBody>
          <a:bodyPr/>
          <a:lstStyle/>
          <a:p>
            <a:r>
              <a:rPr lang="en-US" dirty="0"/>
              <a:t>Stage 2: feature alignment and end-to-end fine-tuning of CXR-LLAVA</a:t>
            </a:r>
          </a:p>
        </p:txBody>
      </p:sp>
      <p:sp>
        <p:nvSpPr>
          <p:cNvPr id="5" name="TextBox 4">
            <a:extLst>
              <a:ext uri="{FF2B5EF4-FFF2-40B4-BE49-F238E27FC236}">
                <a16:creationId xmlns:a16="http://schemas.microsoft.com/office/drawing/2014/main" id="{E63BCD87-62F7-9695-92D4-D0E1483EB241}"/>
              </a:ext>
            </a:extLst>
          </p:cNvPr>
          <p:cNvSpPr txBox="1"/>
          <p:nvPr/>
        </p:nvSpPr>
        <p:spPr>
          <a:xfrm>
            <a:off x="1297500" y="2097182"/>
            <a:ext cx="7038900" cy="523220"/>
          </a:xfrm>
          <a:prstGeom prst="rect">
            <a:avLst/>
          </a:prstGeom>
          <a:noFill/>
        </p:spPr>
        <p:txBody>
          <a:bodyPr wrap="square">
            <a:spAutoFit/>
          </a:bodyPr>
          <a:lstStyle/>
          <a:p>
            <a:r>
              <a:rPr lang="en-US" dirty="0">
                <a:solidFill>
                  <a:schemeClr val="bg1"/>
                </a:solidFill>
              </a:rPr>
              <a:t>The goal is to align the </a:t>
            </a:r>
            <a:r>
              <a:rPr lang="en-US" b="1" dirty="0">
                <a:solidFill>
                  <a:schemeClr val="bg1"/>
                </a:solidFill>
              </a:rPr>
              <a:t>image encoder</a:t>
            </a:r>
            <a:r>
              <a:rPr lang="en-US" dirty="0">
                <a:solidFill>
                  <a:schemeClr val="bg1"/>
                </a:solidFill>
              </a:rPr>
              <a:t> with the </a:t>
            </a:r>
            <a:r>
              <a:rPr lang="en-US" b="1" dirty="0">
                <a:solidFill>
                  <a:schemeClr val="bg1"/>
                </a:solidFill>
              </a:rPr>
              <a:t>Large Language Model (LLAMA-2)</a:t>
            </a:r>
            <a:r>
              <a:rPr lang="en-US" dirty="0">
                <a:solidFill>
                  <a:schemeClr val="bg1"/>
                </a:solidFill>
              </a:rPr>
              <a:t> so they can work together to generate radiology reports</a:t>
            </a:r>
          </a:p>
        </p:txBody>
      </p:sp>
    </p:spTree>
    <p:extLst>
      <p:ext uri="{BB962C8B-B14F-4D97-AF65-F5344CB8AC3E}">
        <p14:creationId xmlns:p14="http://schemas.microsoft.com/office/powerpoint/2010/main" val="834653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48CBF7-D2EB-75F2-A069-D111E758A938}"/>
              </a:ext>
            </a:extLst>
          </p:cNvPr>
          <p:cNvPicPr>
            <a:picLocks noChangeAspect="1"/>
          </p:cNvPicPr>
          <p:nvPr/>
        </p:nvPicPr>
        <p:blipFill>
          <a:blip r:embed="rId3"/>
          <a:stretch>
            <a:fillRect/>
          </a:stretch>
        </p:blipFill>
        <p:spPr>
          <a:xfrm>
            <a:off x="3541572" y="2166730"/>
            <a:ext cx="5164554" cy="2398920"/>
          </a:xfrm>
          <a:prstGeom prst="rect">
            <a:avLst/>
          </a:prstGeom>
        </p:spPr>
      </p:pic>
      <p:sp>
        <p:nvSpPr>
          <p:cNvPr id="9" name="TextBox 8">
            <a:extLst>
              <a:ext uri="{FF2B5EF4-FFF2-40B4-BE49-F238E27FC236}">
                <a16:creationId xmlns:a16="http://schemas.microsoft.com/office/drawing/2014/main" id="{655E9C42-75E4-0F30-9B25-3031949FEAA1}"/>
              </a:ext>
            </a:extLst>
          </p:cNvPr>
          <p:cNvSpPr txBox="1"/>
          <p:nvPr/>
        </p:nvSpPr>
        <p:spPr>
          <a:xfrm>
            <a:off x="1477108" y="481340"/>
            <a:ext cx="6814038" cy="307777"/>
          </a:xfrm>
          <a:prstGeom prst="rect">
            <a:avLst/>
          </a:prstGeom>
          <a:noFill/>
        </p:spPr>
        <p:txBody>
          <a:bodyPr wrap="square">
            <a:spAutoFit/>
          </a:bodyPr>
          <a:lstStyle/>
          <a:p>
            <a:pPr>
              <a:buFont typeface="Arial" panose="020B0604020202020204" pitchFamily="34" charset="0"/>
              <a:buChar char="•"/>
            </a:pPr>
            <a:r>
              <a:rPr lang="en-US" dirty="0">
                <a:solidFill>
                  <a:schemeClr val="bg1"/>
                </a:solidFill>
              </a:rPr>
              <a:t>The </a:t>
            </a:r>
            <a:r>
              <a:rPr lang="en-US" b="1" dirty="0">
                <a:solidFill>
                  <a:schemeClr val="bg1"/>
                </a:solidFill>
              </a:rPr>
              <a:t>image encoder</a:t>
            </a:r>
            <a:r>
              <a:rPr lang="en-US" dirty="0">
                <a:solidFill>
                  <a:schemeClr val="bg1"/>
                </a:solidFill>
              </a:rPr>
              <a:t> (</a:t>
            </a:r>
            <a:r>
              <a:rPr lang="en-US" dirty="0" err="1">
                <a:solidFill>
                  <a:schemeClr val="bg1"/>
                </a:solidFill>
              </a:rPr>
              <a:t>ViT</a:t>
            </a:r>
            <a:r>
              <a:rPr lang="en-US" dirty="0">
                <a:solidFill>
                  <a:schemeClr val="bg1"/>
                </a:solidFill>
              </a:rPr>
              <a:t>) and the </a:t>
            </a:r>
            <a:r>
              <a:rPr lang="en-US" b="1" dirty="0">
                <a:solidFill>
                  <a:schemeClr val="bg1"/>
                </a:solidFill>
              </a:rPr>
              <a:t>language model</a:t>
            </a:r>
            <a:r>
              <a:rPr lang="en-US" dirty="0">
                <a:solidFill>
                  <a:schemeClr val="bg1"/>
                </a:solidFill>
              </a:rPr>
              <a:t> (LLAMA-2) are </a:t>
            </a:r>
            <a:r>
              <a:rPr lang="en-US" b="1" dirty="0">
                <a:solidFill>
                  <a:schemeClr val="bg1"/>
                </a:solidFill>
              </a:rPr>
              <a:t>frozen</a:t>
            </a:r>
            <a:r>
              <a:rPr lang="en-US" dirty="0">
                <a:solidFill>
                  <a:schemeClr val="bg1"/>
                </a:solidFill>
              </a:rPr>
              <a:t>.</a:t>
            </a:r>
          </a:p>
        </p:txBody>
      </p:sp>
      <p:sp>
        <p:nvSpPr>
          <p:cNvPr id="11" name="TextBox 10">
            <a:extLst>
              <a:ext uri="{FF2B5EF4-FFF2-40B4-BE49-F238E27FC236}">
                <a16:creationId xmlns:a16="http://schemas.microsoft.com/office/drawing/2014/main" id="{3C078A14-46DA-E666-623A-ED48FA2AD1DF}"/>
              </a:ext>
            </a:extLst>
          </p:cNvPr>
          <p:cNvSpPr txBox="1"/>
          <p:nvPr/>
        </p:nvSpPr>
        <p:spPr>
          <a:xfrm>
            <a:off x="1551848" y="953910"/>
            <a:ext cx="6739297" cy="523220"/>
          </a:xfrm>
          <a:prstGeom prst="rect">
            <a:avLst/>
          </a:prstGeom>
          <a:noFill/>
        </p:spPr>
        <p:txBody>
          <a:bodyPr wrap="square">
            <a:spAutoFit/>
          </a:bodyPr>
          <a:lstStyle/>
          <a:p>
            <a:r>
              <a:rPr lang="en-US" dirty="0">
                <a:solidFill>
                  <a:schemeClr val="bg1"/>
                </a:solidFill>
              </a:rPr>
              <a:t>Since the image encoder and the LLM use </a:t>
            </a:r>
            <a:r>
              <a:rPr lang="en-US" b="1" dirty="0">
                <a:solidFill>
                  <a:schemeClr val="bg1"/>
                </a:solidFill>
              </a:rPr>
              <a:t>different types of outputs</a:t>
            </a:r>
            <a:r>
              <a:rPr lang="en-US" dirty="0">
                <a:solidFill>
                  <a:schemeClr val="bg1"/>
                </a:solidFill>
              </a:rPr>
              <a:t>, they introduce a </a:t>
            </a:r>
            <a:r>
              <a:rPr lang="en-US" b="1" dirty="0">
                <a:solidFill>
                  <a:schemeClr val="bg1"/>
                </a:solidFill>
              </a:rPr>
              <a:t>projection matrix (P)</a:t>
            </a:r>
            <a:r>
              <a:rPr lang="en-US" dirty="0">
                <a:solidFill>
                  <a:schemeClr val="bg1"/>
                </a:solidFill>
              </a:rPr>
              <a:t>.</a:t>
            </a:r>
          </a:p>
        </p:txBody>
      </p:sp>
      <p:sp>
        <p:nvSpPr>
          <p:cNvPr id="13" name="TextBox 12">
            <a:extLst>
              <a:ext uri="{FF2B5EF4-FFF2-40B4-BE49-F238E27FC236}">
                <a16:creationId xmlns:a16="http://schemas.microsoft.com/office/drawing/2014/main" id="{8617543C-0555-9185-8930-410B1795BBB3}"/>
              </a:ext>
            </a:extLst>
          </p:cNvPr>
          <p:cNvSpPr txBox="1"/>
          <p:nvPr/>
        </p:nvSpPr>
        <p:spPr>
          <a:xfrm>
            <a:off x="184638" y="2054524"/>
            <a:ext cx="2998177" cy="2031325"/>
          </a:xfrm>
          <a:prstGeom prst="rect">
            <a:avLst/>
          </a:prstGeom>
          <a:noFill/>
        </p:spPr>
        <p:txBody>
          <a:bodyPr wrap="square">
            <a:spAutoFit/>
          </a:bodyPr>
          <a:lstStyle/>
          <a:p>
            <a:r>
              <a:rPr lang="en-US" dirty="0">
                <a:solidFill>
                  <a:schemeClr val="bg1"/>
                </a:solidFill>
              </a:rPr>
              <a:t>The </a:t>
            </a:r>
            <a:r>
              <a:rPr lang="en-US" b="1" dirty="0">
                <a:solidFill>
                  <a:schemeClr val="bg1"/>
                </a:solidFill>
              </a:rPr>
              <a:t>projection matrix (P)</a:t>
            </a:r>
            <a:r>
              <a:rPr lang="en-US" dirty="0">
                <a:solidFill>
                  <a:schemeClr val="bg1"/>
                </a:solidFill>
              </a:rPr>
              <a:t>:</a:t>
            </a:r>
          </a:p>
          <a:p>
            <a:pPr>
              <a:buFont typeface="Arial" panose="020B0604020202020204" pitchFamily="34" charset="0"/>
              <a:buChar char="•"/>
            </a:pPr>
            <a:r>
              <a:rPr lang="en-US" dirty="0">
                <a:solidFill>
                  <a:schemeClr val="bg1"/>
                </a:solidFill>
              </a:rPr>
              <a:t>Acts as a bridge between the </a:t>
            </a:r>
            <a:r>
              <a:rPr lang="en-US" b="1" dirty="0">
                <a:solidFill>
                  <a:schemeClr val="bg1"/>
                </a:solidFill>
              </a:rPr>
              <a:t>image encoder</a:t>
            </a:r>
            <a:r>
              <a:rPr lang="en-US" dirty="0">
                <a:solidFill>
                  <a:schemeClr val="bg1"/>
                </a:solidFill>
              </a:rPr>
              <a:t> and the </a:t>
            </a:r>
            <a:r>
              <a:rPr lang="en-US" b="1" dirty="0">
                <a:solidFill>
                  <a:schemeClr val="bg1"/>
                </a:solidFill>
              </a:rPr>
              <a:t>LLM</a:t>
            </a:r>
            <a:r>
              <a:rPr lang="en-US" dirty="0">
                <a:solidFill>
                  <a:schemeClr val="bg1"/>
                </a:solidFill>
              </a:rPr>
              <a:t>.</a:t>
            </a:r>
          </a:p>
          <a:p>
            <a:pPr>
              <a:buFont typeface="Arial" panose="020B0604020202020204" pitchFamily="34" charset="0"/>
              <a:buChar char="•"/>
            </a:pPr>
            <a:r>
              <a:rPr lang="en-US" dirty="0">
                <a:solidFill>
                  <a:schemeClr val="bg1"/>
                </a:solidFill>
              </a:rPr>
              <a:t>Adjusts the </a:t>
            </a:r>
            <a:r>
              <a:rPr lang="en-US" b="1" dirty="0">
                <a:solidFill>
                  <a:schemeClr val="bg1"/>
                </a:solidFill>
              </a:rPr>
              <a:t>image features</a:t>
            </a:r>
            <a:r>
              <a:rPr lang="en-US" dirty="0">
                <a:solidFill>
                  <a:schemeClr val="bg1"/>
                </a:solidFill>
              </a:rPr>
              <a:t> so they align with what the LLM expects.</a:t>
            </a:r>
          </a:p>
          <a:p>
            <a:pPr>
              <a:buFont typeface="Arial" panose="020B0604020202020204" pitchFamily="34" charset="0"/>
              <a:buChar char="•"/>
            </a:pPr>
            <a:r>
              <a:rPr lang="en-US" dirty="0">
                <a:solidFill>
                  <a:schemeClr val="bg1"/>
                </a:solidFill>
              </a:rPr>
              <a:t>Allows the LLM to use image information to generate accurate radiology reports.</a:t>
            </a:r>
          </a:p>
        </p:txBody>
      </p:sp>
    </p:spTree>
    <p:extLst>
      <p:ext uri="{BB962C8B-B14F-4D97-AF65-F5344CB8AC3E}">
        <p14:creationId xmlns:p14="http://schemas.microsoft.com/office/powerpoint/2010/main" val="2803959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CE080-609A-3D95-04DA-0EBBC54441F4}"/>
              </a:ext>
            </a:extLst>
          </p:cNvPr>
          <p:cNvPicPr>
            <a:picLocks noChangeAspect="1"/>
          </p:cNvPicPr>
          <p:nvPr/>
        </p:nvPicPr>
        <p:blipFill>
          <a:blip r:embed="rId2"/>
          <a:stretch>
            <a:fillRect/>
          </a:stretch>
        </p:blipFill>
        <p:spPr>
          <a:xfrm>
            <a:off x="3787756" y="2404122"/>
            <a:ext cx="5164554" cy="2398920"/>
          </a:xfrm>
          <a:prstGeom prst="rect">
            <a:avLst/>
          </a:prstGeom>
        </p:spPr>
      </p:pic>
      <p:sp>
        <p:nvSpPr>
          <p:cNvPr id="6" name="TextBox 5">
            <a:extLst>
              <a:ext uri="{FF2B5EF4-FFF2-40B4-BE49-F238E27FC236}">
                <a16:creationId xmlns:a16="http://schemas.microsoft.com/office/drawing/2014/main" id="{BB6CCCC6-FCA7-CA2A-B599-020C5EC593D6}"/>
              </a:ext>
            </a:extLst>
          </p:cNvPr>
          <p:cNvSpPr txBox="1"/>
          <p:nvPr/>
        </p:nvSpPr>
        <p:spPr>
          <a:xfrm>
            <a:off x="1134208" y="274562"/>
            <a:ext cx="7686218" cy="1815882"/>
          </a:xfrm>
          <a:prstGeom prst="rect">
            <a:avLst/>
          </a:prstGeom>
          <a:noFill/>
        </p:spPr>
        <p:txBody>
          <a:bodyPr wrap="square">
            <a:spAutoFit/>
          </a:bodyPr>
          <a:lstStyle/>
          <a:p>
            <a:r>
              <a:rPr lang="en-US" b="1" dirty="0">
                <a:solidFill>
                  <a:schemeClr val="bg1"/>
                </a:solidFill>
              </a:rPr>
              <a:t>Training the Projection Matrix</a:t>
            </a:r>
          </a:p>
          <a:p>
            <a:pPr>
              <a:buFont typeface="Arial" panose="020B0604020202020204" pitchFamily="34" charset="0"/>
              <a:buChar char="•"/>
            </a:pPr>
            <a:r>
              <a:rPr lang="en-US" dirty="0">
                <a:solidFill>
                  <a:schemeClr val="bg1"/>
                </a:solidFill>
              </a:rPr>
              <a:t>The </a:t>
            </a:r>
            <a:r>
              <a:rPr lang="en-US" b="1" dirty="0">
                <a:solidFill>
                  <a:schemeClr val="bg1"/>
                </a:solidFill>
              </a:rPr>
              <a:t>image encoder</a:t>
            </a:r>
            <a:r>
              <a:rPr lang="en-US" dirty="0">
                <a:solidFill>
                  <a:schemeClr val="bg1"/>
                </a:solidFill>
              </a:rPr>
              <a:t> processes the CXR image and produces an image feature vector (</a:t>
            </a:r>
            <a:r>
              <a:rPr lang="en-US" b="1" dirty="0">
                <a:solidFill>
                  <a:schemeClr val="bg1"/>
                </a:solidFill>
              </a:rPr>
              <a:t>zₘₐg</a:t>
            </a:r>
            <a:r>
              <a:rPr lang="en-US" dirty="0">
                <a:solidFill>
                  <a:schemeClr val="bg1"/>
                </a:solidFill>
              </a:rPr>
              <a:t>).</a:t>
            </a:r>
          </a:p>
          <a:p>
            <a:pPr>
              <a:buFont typeface="Arial" panose="020B0604020202020204" pitchFamily="34" charset="0"/>
              <a:buChar char="•"/>
            </a:pPr>
            <a:r>
              <a:rPr lang="en-US" dirty="0">
                <a:solidFill>
                  <a:schemeClr val="bg1"/>
                </a:solidFill>
              </a:rPr>
              <a:t>The </a:t>
            </a:r>
            <a:r>
              <a:rPr lang="en-US" b="1" dirty="0">
                <a:solidFill>
                  <a:schemeClr val="bg1"/>
                </a:solidFill>
              </a:rPr>
              <a:t>projection matrix (P)</a:t>
            </a:r>
            <a:r>
              <a:rPr lang="en-US" dirty="0">
                <a:solidFill>
                  <a:schemeClr val="bg1"/>
                </a:solidFill>
              </a:rPr>
              <a:t> is applied to the image vector to produce the </a:t>
            </a:r>
            <a:r>
              <a:rPr lang="en-US" b="1" dirty="0">
                <a:solidFill>
                  <a:schemeClr val="bg1"/>
                </a:solidFill>
              </a:rPr>
              <a:t>aligned image representation</a:t>
            </a:r>
            <a:r>
              <a:rPr lang="en-US" dirty="0">
                <a:solidFill>
                  <a:schemeClr val="bg1"/>
                </a:solidFill>
              </a:rPr>
              <a:t>:</a:t>
            </a:r>
          </a:p>
          <a:p>
            <a:pPr marL="742950" lvl="1" indent="-285750">
              <a:buFont typeface="Arial" panose="020B0604020202020204" pitchFamily="34" charset="0"/>
              <a:buChar char="•"/>
            </a:pPr>
            <a:r>
              <a:rPr lang="en-US" b="1" dirty="0">
                <a:solidFill>
                  <a:schemeClr val="bg1"/>
                </a:solidFill>
              </a:rPr>
              <a:t>&lt;image&gt; = P × zₘₐg</a:t>
            </a:r>
            <a:endParaRPr lang="en-US" dirty="0">
              <a:solidFill>
                <a:schemeClr val="bg1"/>
              </a:solidFill>
            </a:endParaRPr>
          </a:p>
          <a:p>
            <a:pPr>
              <a:buFont typeface="Arial" panose="020B0604020202020204" pitchFamily="34" charset="0"/>
              <a:buChar char="•"/>
            </a:pPr>
            <a:r>
              <a:rPr lang="en-US" dirty="0">
                <a:solidFill>
                  <a:schemeClr val="bg1"/>
                </a:solidFill>
              </a:rPr>
              <a:t>Only the </a:t>
            </a:r>
            <a:r>
              <a:rPr lang="en-US" b="1" dirty="0">
                <a:solidFill>
                  <a:schemeClr val="bg1"/>
                </a:solidFill>
              </a:rPr>
              <a:t>projection matrix (P)</a:t>
            </a:r>
            <a:r>
              <a:rPr lang="en-US" dirty="0">
                <a:solidFill>
                  <a:schemeClr val="bg1"/>
                </a:solidFill>
              </a:rPr>
              <a:t> is trained (updated) during this step.</a:t>
            </a:r>
          </a:p>
          <a:p>
            <a:pPr>
              <a:buFont typeface="Arial" panose="020B0604020202020204" pitchFamily="34" charset="0"/>
              <a:buChar char="•"/>
            </a:pPr>
            <a:r>
              <a:rPr lang="en-US" dirty="0">
                <a:solidFill>
                  <a:schemeClr val="bg1"/>
                </a:solidFill>
              </a:rPr>
              <a:t>Input: CXR images + their corresponding </a:t>
            </a:r>
            <a:r>
              <a:rPr lang="en-US" b="1" dirty="0">
                <a:solidFill>
                  <a:schemeClr val="bg1"/>
                </a:solidFill>
              </a:rPr>
              <a:t>refined radiology reports</a:t>
            </a:r>
            <a:r>
              <a:rPr lang="en-US" dirty="0">
                <a:solidFill>
                  <a:schemeClr val="bg1"/>
                </a:solidFill>
              </a:rPr>
              <a:t> (text).</a:t>
            </a:r>
          </a:p>
          <a:p>
            <a:pPr>
              <a:buFont typeface="Arial" panose="020B0604020202020204" pitchFamily="34" charset="0"/>
              <a:buChar char="•"/>
            </a:pPr>
            <a:r>
              <a:rPr lang="en-US" dirty="0">
                <a:solidFill>
                  <a:schemeClr val="bg1"/>
                </a:solidFill>
              </a:rPr>
              <a:t>Output: An </a:t>
            </a:r>
            <a:r>
              <a:rPr lang="en-US" b="1" dirty="0">
                <a:solidFill>
                  <a:schemeClr val="bg1"/>
                </a:solidFill>
              </a:rPr>
              <a:t>aligned image representation</a:t>
            </a:r>
            <a:r>
              <a:rPr lang="en-US" dirty="0">
                <a:solidFill>
                  <a:schemeClr val="bg1"/>
                </a:solidFill>
              </a:rPr>
              <a:t> that works with the LLM</a:t>
            </a:r>
          </a:p>
        </p:txBody>
      </p:sp>
      <p:sp>
        <p:nvSpPr>
          <p:cNvPr id="8" name="TextBox 7">
            <a:extLst>
              <a:ext uri="{FF2B5EF4-FFF2-40B4-BE49-F238E27FC236}">
                <a16:creationId xmlns:a16="http://schemas.microsoft.com/office/drawing/2014/main" id="{D984A734-330F-A255-F906-05B6C178B5FE}"/>
              </a:ext>
            </a:extLst>
          </p:cNvPr>
          <p:cNvSpPr txBox="1"/>
          <p:nvPr/>
        </p:nvSpPr>
        <p:spPr>
          <a:xfrm>
            <a:off x="1195753" y="2468281"/>
            <a:ext cx="2154115" cy="1169551"/>
          </a:xfrm>
          <a:prstGeom prst="rect">
            <a:avLst/>
          </a:prstGeom>
          <a:noFill/>
        </p:spPr>
        <p:txBody>
          <a:bodyPr wrap="square">
            <a:spAutoFit/>
          </a:bodyPr>
          <a:lstStyle/>
          <a:p>
            <a:r>
              <a:rPr lang="en-US" dirty="0">
                <a:solidFill>
                  <a:schemeClr val="bg1"/>
                </a:solidFill>
              </a:rPr>
              <a:t>Once aligned, the image representation is fed into the </a:t>
            </a:r>
            <a:r>
              <a:rPr lang="en-US" b="1" dirty="0">
                <a:solidFill>
                  <a:schemeClr val="bg1"/>
                </a:solidFill>
              </a:rPr>
              <a:t>Large Language Model (LLAMA-2)</a:t>
            </a:r>
            <a:r>
              <a:rPr lang="en-US" dirty="0">
                <a:solidFill>
                  <a:schemeClr val="bg1"/>
                </a:solidFill>
              </a:rPr>
              <a:t> along with a </a:t>
            </a:r>
            <a:r>
              <a:rPr lang="en-US" b="1" dirty="0">
                <a:solidFill>
                  <a:schemeClr val="bg1"/>
                </a:solidFill>
              </a:rPr>
              <a:t>prompt</a:t>
            </a:r>
            <a:endParaRPr lang="en-US" dirty="0">
              <a:solidFill>
                <a:schemeClr val="bg1"/>
              </a:solidFill>
            </a:endParaRPr>
          </a:p>
        </p:txBody>
      </p:sp>
      <p:sp>
        <p:nvSpPr>
          <p:cNvPr id="11" name="TextBox 10">
            <a:extLst>
              <a:ext uri="{FF2B5EF4-FFF2-40B4-BE49-F238E27FC236}">
                <a16:creationId xmlns:a16="http://schemas.microsoft.com/office/drawing/2014/main" id="{4FB4863A-54AC-8C53-2543-F937FC36F829}"/>
              </a:ext>
            </a:extLst>
          </p:cNvPr>
          <p:cNvSpPr txBox="1"/>
          <p:nvPr/>
        </p:nvSpPr>
        <p:spPr>
          <a:xfrm>
            <a:off x="1195754" y="4064378"/>
            <a:ext cx="2154115" cy="738664"/>
          </a:xfrm>
          <a:prstGeom prst="rect">
            <a:avLst/>
          </a:prstGeom>
          <a:noFill/>
        </p:spPr>
        <p:txBody>
          <a:bodyPr wrap="square">
            <a:spAutoFit/>
          </a:bodyPr>
          <a:lstStyle/>
          <a:p>
            <a:r>
              <a:rPr lang="en-US" dirty="0">
                <a:solidFill>
                  <a:schemeClr val="bg1"/>
                </a:solidFill>
              </a:rPr>
              <a:t>The LLM generates a </a:t>
            </a:r>
            <a:r>
              <a:rPr lang="en-US" b="1" dirty="0">
                <a:solidFill>
                  <a:schemeClr val="bg1"/>
                </a:solidFill>
              </a:rPr>
              <a:t>textual report</a:t>
            </a:r>
            <a:r>
              <a:rPr lang="en-US" dirty="0">
                <a:solidFill>
                  <a:schemeClr val="bg1"/>
                </a:solidFill>
              </a:rPr>
              <a:t> describing the image </a:t>
            </a:r>
          </a:p>
        </p:txBody>
      </p:sp>
    </p:spTree>
    <p:extLst>
      <p:ext uri="{BB962C8B-B14F-4D97-AF65-F5344CB8AC3E}">
        <p14:creationId xmlns:p14="http://schemas.microsoft.com/office/powerpoint/2010/main" val="3237437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7B5291-CFA9-A0F7-C4F5-397F2835CB1E}"/>
              </a:ext>
            </a:extLst>
          </p:cNvPr>
          <p:cNvPicPr>
            <a:picLocks noChangeAspect="1"/>
          </p:cNvPicPr>
          <p:nvPr/>
        </p:nvPicPr>
        <p:blipFill>
          <a:blip r:embed="rId2"/>
          <a:stretch>
            <a:fillRect/>
          </a:stretch>
        </p:blipFill>
        <p:spPr>
          <a:xfrm>
            <a:off x="1172786" y="1406769"/>
            <a:ext cx="6986688" cy="3245296"/>
          </a:xfrm>
          <a:prstGeom prst="rect">
            <a:avLst/>
          </a:prstGeom>
        </p:spPr>
      </p:pic>
      <p:sp>
        <p:nvSpPr>
          <p:cNvPr id="6" name="TextBox 5">
            <a:extLst>
              <a:ext uri="{FF2B5EF4-FFF2-40B4-BE49-F238E27FC236}">
                <a16:creationId xmlns:a16="http://schemas.microsoft.com/office/drawing/2014/main" id="{2BF2D3C1-773E-E558-6C78-24677DE7DE77}"/>
              </a:ext>
            </a:extLst>
          </p:cNvPr>
          <p:cNvSpPr txBox="1"/>
          <p:nvPr/>
        </p:nvSpPr>
        <p:spPr>
          <a:xfrm>
            <a:off x="1565031" y="388990"/>
            <a:ext cx="5785338" cy="738664"/>
          </a:xfrm>
          <a:prstGeom prst="rect">
            <a:avLst/>
          </a:prstGeom>
          <a:noFill/>
        </p:spPr>
        <p:txBody>
          <a:bodyPr wrap="square">
            <a:spAutoFit/>
          </a:bodyPr>
          <a:lstStyle/>
          <a:p>
            <a:r>
              <a:rPr lang="en-US" b="1" dirty="0">
                <a:solidFill>
                  <a:schemeClr val="bg1"/>
                </a:solidFill>
              </a:rPr>
              <a:t>Goal</a:t>
            </a:r>
            <a:r>
              <a:rPr lang="en-US" dirty="0">
                <a:solidFill>
                  <a:schemeClr val="bg1"/>
                </a:solidFill>
              </a:rPr>
              <a:t>:</a:t>
            </a:r>
            <a:br>
              <a:rPr lang="en-US" dirty="0">
                <a:solidFill>
                  <a:schemeClr val="bg1"/>
                </a:solidFill>
              </a:rPr>
            </a:br>
            <a:r>
              <a:rPr lang="en-US" dirty="0">
                <a:solidFill>
                  <a:schemeClr val="bg1"/>
                </a:solidFill>
              </a:rPr>
              <a:t>To </a:t>
            </a:r>
            <a:r>
              <a:rPr lang="en-US" b="1" dirty="0">
                <a:solidFill>
                  <a:schemeClr val="bg1"/>
                </a:solidFill>
              </a:rPr>
              <a:t>refine</a:t>
            </a:r>
            <a:r>
              <a:rPr lang="en-US" dirty="0">
                <a:solidFill>
                  <a:schemeClr val="bg1"/>
                </a:solidFill>
              </a:rPr>
              <a:t> the model's ability to handle </a:t>
            </a:r>
            <a:r>
              <a:rPr lang="en-US" b="1" dirty="0">
                <a:solidFill>
                  <a:schemeClr val="bg1"/>
                </a:solidFill>
              </a:rPr>
              <a:t>complex questions</a:t>
            </a:r>
            <a:r>
              <a:rPr lang="en-US" dirty="0">
                <a:solidFill>
                  <a:schemeClr val="bg1"/>
                </a:solidFill>
              </a:rPr>
              <a:t> and provide detailed answers about Chest X-Rays (CXRs).</a:t>
            </a:r>
          </a:p>
        </p:txBody>
      </p:sp>
    </p:spTree>
    <p:extLst>
      <p:ext uri="{BB962C8B-B14F-4D97-AF65-F5344CB8AC3E}">
        <p14:creationId xmlns:p14="http://schemas.microsoft.com/office/powerpoint/2010/main" val="3693708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DDC474-0067-D00C-CDBB-B80C2D4D68BA}"/>
              </a:ext>
            </a:extLst>
          </p:cNvPr>
          <p:cNvSpPr txBox="1"/>
          <p:nvPr/>
        </p:nvSpPr>
        <p:spPr>
          <a:xfrm>
            <a:off x="1608992" y="1219830"/>
            <a:ext cx="6295292" cy="1169551"/>
          </a:xfrm>
          <a:prstGeom prst="rect">
            <a:avLst/>
          </a:prstGeom>
          <a:noFill/>
        </p:spPr>
        <p:txBody>
          <a:bodyPr wrap="square">
            <a:spAutoFit/>
          </a:bodyPr>
          <a:lstStyle/>
          <a:p>
            <a:pPr>
              <a:buFont typeface="Arial" panose="020B0604020202020204" pitchFamily="34" charset="0"/>
              <a:buChar char="•"/>
            </a:pPr>
            <a:r>
              <a:rPr lang="en-US" dirty="0">
                <a:solidFill>
                  <a:schemeClr val="bg1"/>
                </a:solidFill>
              </a:rPr>
              <a:t>They used </a:t>
            </a:r>
            <a:r>
              <a:rPr lang="en-US" b="1" dirty="0">
                <a:solidFill>
                  <a:schemeClr val="bg1"/>
                </a:solidFill>
              </a:rPr>
              <a:t>refined radiology reports</a:t>
            </a:r>
            <a:r>
              <a:rPr lang="en-US" dirty="0">
                <a:solidFill>
                  <a:schemeClr val="bg1"/>
                </a:solidFill>
              </a:rPr>
              <a:t> and </a:t>
            </a:r>
            <a:r>
              <a:rPr lang="en-US" b="1" dirty="0">
                <a:solidFill>
                  <a:schemeClr val="bg1"/>
                </a:solidFill>
              </a:rPr>
              <a:t>question-answer pairs</a:t>
            </a:r>
            <a:r>
              <a:rPr lang="en-US" dirty="0">
                <a:solidFill>
                  <a:schemeClr val="bg1"/>
                </a:solidFill>
              </a:rPr>
              <a:t> generated by GPT-4.Focused on:</a:t>
            </a:r>
          </a:p>
          <a:p>
            <a:pPr>
              <a:buFont typeface="Arial" panose="020B0604020202020204" pitchFamily="34" charset="0"/>
              <a:buChar char="•"/>
            </a:pPr>
            <a:r>
              <a:rPr lang="en-US" b="1" dirty="0">
                <a:solidFill>
                  <a:schemeClr val="bg1"/>
                </a:solidFill>
              </a:rPr>
              <a:t>Locations of anomalies</a:t>
            </a:r>
            <a:r>
              <a:rPr lang="en-US" dirty="0">
                <a:solidFill>
                  <a:schemeClr val="bg1"/>
                </a:solidFill>
              </a:rPr>
              <a:t> (e.g., where the problem is).</a:t>
            </a:r>
          </a:p>
          <a:p>
            <a:pPr>
              <a:buFont typeface="Arial" panose="020B0604020202020204" pitchFamily="34" charset="0"/>
              <a:buChar char="•"/>
            </a:pPr>
            <a:r>
              <a:rPr lang="en-US" b="1" dirty="0">
                <a:solidFill>
                  <a:schemeClr val="bg1"/>
                </a:solidFill>
              </a:rPr>
              <a:t>Differential diagnoses</a:t>
            </a:r>
            <a:r>
              <a:rPr lang="en-US" dirty="0">
                <a:solidFill>
                  <a:schemeClr val="bg1"/>
                </a:solidFill>
              </a:rPr>
              <a:t> (possible causes).</a:t>
            </a:r>
          </a:p>
          <a:p>
            <a:pPr>
              <a:buFont typeface="Arial" panose="020B0604020202020204" pitchFamily="34" charset="0"/>
              <a:buChar char="•"/>
            </a:pPr>
            <a:r>
              <a:rPr lang="en-US" b="1" dirty="0">
                <a:solidFill>
                  <a:schemeClr val="bg1"/>
                </a:solidFill>
              </a:rPr>
              <a:t>Recommendations</a:t>
            </a:r>
            <a:r>
              <a:rPr lang="en-US" dirty="0">
                <a:solidFill>
                  <a:schemeClr val="bg1"/>
                </a:solidFill>
              </a:rPr>
              <a:t> (further imaging or studies).</a:t>
            </a:r>
          </a:p>
        </p:txBody>
      </p:sp>
      <p:sp>
        <p:nvSpPr>
          <p:cNvPr id="7" name="TextBox 6">
            <a:extLst>
              <a:ext uri="{FF2B5EF4-FFF2-40B4-BE49-F238E27FC236}">
                <a16:creationId xmlns:a16="http://schemas.microsoft.com/office/drawing/2014/main" id="{20007625-B9FE-0426-2F1E-383EC2B2605E}"/>
              </a:ext>
            </a:extLst>
          </p:cNvPr>
          <p:cNvSpPr txBox="1"/>
          <p:nvPr/>
        </p:nvSpPr>
        <p:spPr>
          <a:xfrm>
            <a:off x="1837592" y="3541063"/>
            <a:ext cx="5600700" cy="307777"/>
          </a:xfrm>
          <a:prstGeom prst="rect">
            <a:avLst/>
          </a:prstGeom>
          <a:noFill/>
        </p:spPr>
        <p:txBody>
          <a:bodyPr wrap="square">
            <a:spAutoFit/>
          </a:bodyPr>
          <a:lstStyle/>
          <a:p>
            <a:r>
              <a:rPr lang="en-US" dirty="0">
                <a:solidFill>
                  <a:schemeClr val="bg1"/>
                </a:solidFill>
              </a:rPr>
              <a:t>The </a:t>
            </a:r>
            <a:r>
              <a:rPr lang="en-US" b="1" dirty="0">
                <a:solidFill>
                  <a:schemeClr val="bg1"/>
                </a:solidFill>
              </a:rPr>
              <a:t>Projection Matrix (P)</a:t>
            </a:r>
            <a:r>
              <a:rPr lang="en-US" dirty="0">
                <a:solidFill>
                  <a:schemeClr val="bg1"/>
                </a:solidFill>
              </a:rPr>
              <a:t> and the </a:t>
            </a:r>
            <a:r>
              <a:rPr lang="en-US" b="1" dirty="0">
                <a:solidFill>
                  <a:schemeClr val="bg1"/>
                </a:solidFill>
              </a:rPr>
              <a:t>LLM</a:t>
            </a:r>
            <a:r>
              <a:rPr lang="en-US" dirty="0">
                <a:solidFill>
                  <a:schemeClr val="bg1"/>
                </a:solidFill>
              </a:rPr>
              <a:t> were fine-tuned.</a:t>
            </a:r>
          </a:p>
        </p:txBody>
      </p:sp>
    </p:spTree>
    <p:extLst>
      <p:ext uri="{BB962C8B-B14F-4D97-AF65-F5344CB8AC3E}">
        <p14:creationId xmlns:p14="http://schemas.microsoft.com/office/powerpoint/2010/main" val="2947515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final Model</a:t>
            </a:r>
            <a:endParaRPr dirty="0"/>
          </a:p>
        </p:txBody>
      </p:sp>
      <p:sp>
        <p:nvSpPr>
          <p:cNvPr id="272" name="Google Shape;272;p24"/>
          <p:cNvSpPr txBox="1">
            <a:spLocks noGrp="1"/>
          </p:cNvSpPr>
          <p:nvPr>
            <p:ph type="body" idx="1"/>
          </p:nvPr>
        </p:nvSpPr>
        <p:spPr>
          <a:xfrm>
            <a:off x="906600" y="1175350"/>
            <a:ext cx="8237400" cy="332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200" dirty="0">
                <a:solidFill>
                  <a:srgbClr val="D1D5DB"/>
                </a:solidFill>
                <a:highlight>
                  <a:srgbClr val="444654"/>
                </a:highlight>
                <a:latin typeface="Roboto"/>
                <a:ea typeface="Roboto"/>
                <a:cs typeface="Roboto"/>
                <a:sym typeface="Roboto"/>
              </a:rPr>
              <a:t>The final CXR-LLAVA model takes a CXR image and question prompt as input. The image is transformed into an image token via the image encoder, and the prompt is converted to text tokens. Both are then fed into a causal language model, which generates text responses to the questions.</a:t>
            </a:r>
          </a:p>
          <a:p>
            <a:pPr marL="0" lvl="0" indent="0" algn="l" rtl="0">
              <a:spcBef>
                <a:spcPts val="0"/>
              </a:spcBef>
              <a:spcAft>
                <a:spcPts val="1600"/>
              </a:spcAft>
              <a:buNone/>
            </a:pPr>
            <a:r>
              <a:rPr lang="en-GB" sz="1200" dirty="0">
                <a:solidFill>
                  <a:srgbClr val="D1D5DB"/>
                </a:solidFill>
                <a:highlight>
                  <a:srgbClr val="444654"/>
                </a:highlight>
                <a:latin typeface="Roboto"/>
                <a:ea typeface="Roboto"/>
                <a:cs typeface="Roboto"/>
                <a:sym typeface="Roboto"/>
              </a:rPr>
              <a:t>demo can be found at https://</a:t>
            </a:r>
            <a:r>
              <a:rPr lang="en-GB" sz="1200" dirty="0" err="1">
                <a:solidFill>
                  <a:srgbClr val="D1D5DB"/>
                </a:solidFill>
                <a:highlight>
                  <a:srgbClr val="444654"/>
                </a:highlight>
                <a:latin typeface="Roboto"/>
                <a:ea typeface="Roboto"/>
                <a:cs typeface="Roboto"/>
                <a:sym typeface="Roboto"/>
              </a:rPr>
              <a:t>radiologist.app</a:t>
            </a:r>
            <a:r>
              <a:rPr lang="en-GB" sz="1200" dirty="0">
                <a:solidFill>
                  <a:srgbClr val="D1D5DB"/>
                </a:solidFill>
                <a:highlight>
                  <a:srgbClr val="444654"/>
                </a:highlight>
                <a:latin typeface="Roboto"/>
                <a:ea typeface="Roboto"/>
                <a:cs typeface="Roboto"/>
                <a:sym typeface="Roboto"/>
              </a:rPr>
              <a:t>/</a:t>
            </a:r>
            <a:r>
              <a:rPr lang="en-GB" sz="1200" dirty="0" err="1">
                <a:solidFill>
                  <a:srgbClr val="D1D5DB"/>
                </a:solidFill>
                <a:highlight>
                  <a:srgbClr val="444654"/>
                </a:highlight>
                <a:latin typeface="Roboto"/>
                <a:ea typeface="Roboto"/>
                <a:cs typeface="Roboto"/>
                <a:sym typeface="Roboto"/>
              </a:rPr>
              <a:t>cxrLLAVA</a:t>
            </a:r>
            <a:r>
              <a:rPr lang="en-GB" sz="1200" dirty="0">
                <a:solidFill>
                  <a:srgbClr val="D1D5DB"/>
                </a:solidFill>
                <a:highlight>
                  <a:srgbClr val="444654"/>
                </a:highlight>
                <a:latin typeface="Roboto"/>
                <a:ea typeface="Roboto"/>
                <a:cs typeface="Roboto"/>
                <a:sym typeface="Roboto"/>
              </a:rPr>
              <a:t>.</a:t>
            </a:r>
          </a:p>
          <a:p>
            <a:pPr marL="0" lvl="0" indent="0" algn="l" rtl="0">
              <a:spcBef>
                <a:spcPts val="0"/>
              </a:spcBef>
              <a:spcAft>
                <a:spcPts val="1600"/>
              </a:spcAft>
              <a:buNone/>
            </a:pPr>
            <a:endParaRPr lang="en-GB" sz="1200" dirty="0">
              <a:solidFill>
                <a:srgbClr val="D1D5DB"/>
              </a:solidFill>
              <a:highlight>
                <a:srgbClr val="444654"/>
              </a:highlight>
              <a:latin typeface="Roboto"/>
              <a:ea typeface="Roboto"/>
              <a:cs typeface="Roboto"/>
              <a:sym typeface="Roboto"/>
            </a:endParaRPr>
          </a:p>
          <a:p>
            <a:pPr marL="0" lvl="0" indent="0" algn="l" rtl="0">
              <a:spcBef>
                <a:spcPts val="0"/>
              </a:spcBef>
              <a:spcAft>
                <a:spcPts val="1600"/>
              </a:spcAft>
              <a:buNone/>
            </a:pPr>
            <a:endParaRPr lang="en-GB" sz="1200" dirty="0">
              <a:solidFill>
                <a:srgbClr val="D1D5DB"/>
              </a:solidFill>
              <a:highlight>
                <a:srgbClr val="444654"/>
              </a:highlight>
              <a:latin typeface="Roboto"/>
              <a:ea typeface="Roboto"/>
              <a:cs typeface="Roboto"/>
              <a:sym typeface="Roboto"/>
            </a:endParaRPr>
          </a:p>
          <a:p>
            <a:pPr marL="0" lvl="0" indent="0" algn="l" rtl="0">
              <a:spcBef>
                <a:spcPts val="0"/>
              </a:spcBef>
              <a:spcAft>
                <a:spcPts val="1600"/>
              </a:spcAft>
              <a:buNone/>
            </a:pPr>
            <a:endParaRPr sz="1200" dirty="0">
              <a:solidFill>
                <a:srgbClr val="D1D5DB"/>
              </a:solidFill>
              <a:highlight>
                <a:srgbClr val="444654"/>
              </a:highlight>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0666-3F90-35EF-45AB-A869127C3EA3}"/>
              </a:ext>
            </a:extLst>
          </p:cNvPr>
          <p:cNvSpPr>
            <a:spLocks noGrp="1"/>
          </p:cNvSpPr>
          <p:nvPr>
            <p:ph type="title"/>
          </p:nvPr>
        </p:nvSpPr>
        <p:spPr>
          <a:xfrm>
            <a:off x="823775" y="662304"/>
            <a:ext cx="5107468" cy="1148700"/>
          </a:xfrm>
        </p:spPr>
        <p:txBody>
          <a:bodyPr/>
          <a:lstStyle/>
          <a:p>
            <a:r>
              <a:rPr lang="en-US" dirty="0">
                <a:solidFill>
                  <a:schemeClr val="bg1"/>
                </a:solidFill>
              </a:rPr>
              <a:t>Motivation for This Study</a:t>
            </a:r>
            <a:br>
              <a:rPr lang="en-US" dirty="0">
                <a:solidFill>
                  <a:schemeClr val="bg1"/>
                </a:solidFill>
              </a:rPr>
            </a:br>
            <a:endParaRPr lang="en-US" dirty="0"/>
          </a:p>
        </p:txBody>
      </p:sp>
      <p:sp>
        <p:nvSpPr>
          <p:cNvPr id="4" name="TextBox 3">
            <a:extLst>
              <a:ext uri="{FF2B5EF4-FFF2-40B4-BE49-F238E27FC236}">
                <a16:creationId xmlns:a16="http://schemas.microsoft.com/office/drawing/2014/main" id="{28EE61D1-6E68-1151-2F84-0DAFE73B93E1}"/>
              </a:ext>
            </a:extLst>
          </p:cNvPr>
          <p:cNvSpPr txBox="1"/>
          <p:nvPr/>
        </p:nvSpPr>
        <p:spPr>
          <a:xfrm>
            <a:off x="736316" y="2219351"/>
            <a:ext cx="6139270" cy="1169551"/>
          </a:xfrm>
          <a:prstGeom prst="rect">
            <a:avLst/>
          </a:prstGeom>
          <a:noFill/>
        </p:spPr>
        <p:txBody>
          <a:bodyPr wrap="square">
            <a:spAutoFit/>
          </a:bodyPr>
          <a:lstStyle/>
          <a:p>
            <a:r>
              <a:rPr lang="en-US" dirty="0">
                <a:solidFill>
                  <a:schemeClr val="bg1"/>
                </a:solidFill>
              </a:rPr>
              <a:t>Radiologists’ workload has increased, which can affect diagnostic accuracy.</a:t>
            </a:r>
          </a:p>
          <a:p>
            <a:r>
              <a:rPr lang="en-US" dirty="0">
                <a:solidFill>
                  <a:schemeClr val="bg1"/>
                </a:solidFill>
              </a:rPr>
              <a:t>The study aims to build CXR-LLAVA, a multimodal LLM specifically for interpreting Chest X-Rays and generating radiology reports.</a:t>
            </a:r>
          </a:p>
          <a:p>
            <a:r>
              <a:rPr lang="en-US" dirty="0">
                <a:solidFill>
                  <a:schemeClr val="bg1"/>
                </a:solidFill>
              </a:rPr>
              <a:t>It also explores whether this model can assist with autonomous reporting to reduce radiologists' burden.</a:t>
            </a:r>
          </a:p>
        </p:txBody>
      </p:sp>
    </p:spTree>
    <p:extLst>
      <p:ext uri="{BB962C8B-B14F-4D97-AF65-F5344CB8AC3E}">
        <p14:creationId xmlns:p14="http://schemas.microsoft.com/office/powerpoint/2010/main" val="3853052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Evaluation</a:t>
            </a:r>
            <a:endParaRPr/>
          </a:p>
        </p:txBody>
      </p:sp>
      <p:sp>
        <p:nvSpPr>
          <p:cNvPr id="278" name="Google Shape;278;p25"/>
          <p:cNvSpPr txBox="1">
            <a:spLocks noGrp="1"/>
          </p:cNvSpPr>
          <p:nvPr>
            <p:ph type="body" idx="1"/>
          </p:nvPr>
        </p:nvSpPr>
        <p:spPr>
          <a:xfrm>
            <a:off x="906600" y="1175350"/>
            <a:ext cx="8237400" cy="332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D1D5DB"/>
                </a:solidFill>
                <a:highlight>
                  <a:srgbClr val="444654"/>
                </a:highlight>
                <a:latin typeface="Roboto"/>
                <a:ea typeface="Roboto"/>
                <a:cs typeface="Roboto"/>
                <a:sym typeface="Roboto"/>
              </a:rPr>
              <a:t>1. Internal test set evaluation: They used a random sample of 3000 CXR images and reports from the MIMIC dataset as an internal test set. They used the CheXpert tool (extract label from text) to generate pathology labels from the model-generated reports and ground truth reports, and compared the labels to evaluate performance.</a:t>
            </a:r>
            <a:endParaRPr sz="1200">
              <a:solidFill>
                <a:srgbClr val="D1D5DB"/>
              </a:solidFill>
              <a:highlight>
                <a:srgbClr val="444654"/>
              </a:highlight>
              <a:latin typeface="Roboto"/>
              <a:ea typeface="Roboto"/>
              <a:cs typeface="Roboto"/>
              <a:sym typeface="Roboto"/>
            </a:endParaRPr>
          </a:p>
          <a:p>
            <a:pPr marL="0" lvl="0" indent="0" algn="l" rtl="0">
              <a:spcBef>
                <a:spcPts val="1600"/>
              </a:spcBef>
              <a:spcAft>
                <a:spcPts val="0"/>
              </a:spcAft>
              <a:buNone/>
            </a:pPr>
            <a:r>
              <a:rPr lang="en-GB" sz="1200">
                <a:solidFill>
                  <a:srgbClr val="D1D5DB"/>
                </a:solidFill>
                <a:highlight>
                  <a:srgbClr val="444654"/>
                </a:highlight>
                <a:latin typeface="Roboto"/>
                <a:ea typeface="Roboto"/>
                <a:cs typeface="Roboto"/>
                <a:sym typeface="Roboto"/>
              </a:rPr>
              <a:t> 2. External test set evaluation: They used 3689 CXR images and reports from the Indiana University dataset as an external test set, using the same evaluation methodology as the internal test set.</a:t>
            </a:r>
            <a:endParaRPr sz="1200">
              <a:solidFill>
                <a:srgbClr val="D1D5DB"/>
              </a:solidFill>
              <a:highlight>
                <a:srgbClr val="444654"/>
              </a:highlight>
              <a:latin typeface="Roboto"/>
              <a:ea typeface="Roboto"/>
              <a:cs typeface="Roboto"/>
              <a:sym typeface="Roboto"/>
            </a:endParaRPr>
          </a:p>
          <a:p>
            <a:pPr marL="0" lvl="0" indent="0" algn="l" rtl="0">
              <a:spcBef>
                <a:spcPts val="1600"/>
              </a:spcBef>
              <a:spcAft>
                <a:spcPts val="1600"/>
              </a:spcAft>
              <a:buNone/>
            </a:pPr>
            <a:r>
              <a:rPr lang="en-GB" sz="1200">
                <a:solidFill>
                  <a:srgbClr val="D1D5DB"/>
                </a:solidFill>
                <a:highlight>
                  <a:srgbClr val="444654"/>
                </a:highlight>
                <a:latin typeface="Roboto"/>
                <a:ea typeface="Roboto"/>
                <a:cs typeface="Roboto"/>
                <a:sym typeface="Roboto"/>
              </a:rPr>
              <a:t>3. Human radiologist evaluation: Three radiologists were shown 50 CXRs from the external test set and asked to rate the acceptability of the model-generated reports and ground truth reports. They reported the model to be acceptable.</a:t>
            </a:r>
            <a:endParaRPr sz="1200">
              <a:solidFill>
                <a:srgbClr val="D1D5DB"/>
              </a:solidFill>
              <a:highlight>
                <a:srgbClr val="444654"/>
              </a:highlight>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E119-805F-5D7A-6A8C-AD36624ECBEC}"/>
              </a:ext>
            </a:extLst>
          </p:cNvPr>
          <p:cNvSpPr>
            <a:spLocks noGrp="1"/>
          </p:cNvSpPr>
          <p:nvPr>
            <p:ph type="title"/>
          </p:nvPr>
        </p:nvSpPr>
        <p:spPr>
          <a:xfrm>
            <a:off x="1640400" y="1383212"/>
            <a:ext cx="7038900" cy="914100"/>
          </a:xfrm>
        </p:spPr>
        <p:txBody>
          <a:bodyPr/>
          <a:lstStyle/>
          <a:p>
            <a:r>
              <a:rPr lang="en-US" dirty="0"/>
              <a:t>Thank you</a:t>
            </a:r>
          </a:p>
        </p:txBody>
      </p:sp>
      <p:sp>
        <p:nvSpPr>
          <p:cNvPr id="3" name="Text Placeholder 2">
            <a:extLst>
              <a:ext uri="{FF2B5EF4-FFF2-40B4-BE49-F238E27FC236}">
                <a16:creationId xmlns:a16="http://schemas.microsoft.com/office/drawing/2014/main" id="{FBF57835-6361-8676-92DB-203658257108}"/>
              </a:ext>
            </a:extLst>
          </p:cNvPr>
          <p:cNvSpPr>
            <a:spLocks noGrp="1"/>
          </p:cNvSpPr>
          <p:nvPr>
            <p:ph type="body" idx="1"/>
          </p:nvPr>
        </p:nvSpPr>
        <p:spPr>
          <a:xfrm>
            <a:off x="1438177" y="2297312"/>
            <a:ext cx="7038900" cy="2911200"/>
          </a:xfrm>
        </p:spPr>
        <p:txBody>
          <a:bodyPr/>
          <a:lstStyle/>
          <a:p>
            <a:r>
              <a:rPr lang="en-US" dirty="0"/>
              <a:t>Questions?</a:t>
            </a:r>
          </a:p>
        </p:txBody>
      </p:sp>
    </p:spTree>
    <p:extLst>
      <p:ext uri="{BB962C8B-B14F-4D97-AF65-F5344CB8AC3E}">
        <p14:creationId xmlns:p14="http://schemas.microsoft.com/office/powerpoint/2010/main" val="852842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Datasets</a:t>
            </a:r>
            <a:endParaRPr dirty="0"/>
          </a:p>
        </p:txBody>
      </p:sp>
      <p:sp>
        <p:nvSpPr>
          <p:cNvPr id="235" name="Google Shape;235;p18"/>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1500"/>
              </a:spcBef>
              <a:spcAft>
                <a:spcPts val="0"/>
              </a:spcAft>
              <a:buNone/>
            </a:pPr>
            <a:r>
              <a:rPr lang="en-GB" sz="1200" dirty="0">
                <a:solidFill>
                  <a:srgbClr val="D1D5DB"/>
                </a:solidFill>
                <a:highlight>
                  <a:srgbClr val="444654"/>
                </a:highlight>
                <a:latin typeface="Roboto"/>
                <a:ea typeface="Roboto"/>
                <a:cs typeface="Roboto"/>
                <a:sym typeface="Roboto"/>
              </a:rPr>
              <a:t>Dataset 1:</a:t>
            </a:r>
            <a:endParaRPr sz="1200" dirty="0">
              <a:solidFill>
                <a:srgbClr val="D1D5DB"/>
              </a:solidFill>
              <a:highlight>
                <a:srgbClr val="444654"/>
              </a:highlight>
              <a:latin typeface="Roboto"/>
              <a:ea typeface="Roboto"/>
              <a:cs typeface="Roboto"/>
              <a:sym typeface="Roboto"/>
            </a:endParaRPr>
          </a:p>
          <a:p>
            <a:pPr marL="457200" lvl="0" indent="0" algn="l" rtl="0">
              <a:spcBef>
                <a:spcPts val="2100"/>
              </a:spcBef>
              <a:spcAft>
                <a:spcPts val="0"/>
              </a:spcAft>
              <a:buNone/>
            </a:pPr>
            <a:r>
              <a:rPr lang="en-GB" sz="1200" dirty="0">
                <a:solidFill>
                  <a:srgbClr val="D1D5DB"/>
                </a:solidFill>
                <a:highlight>
                  <a:srgbClr val="444654"/>
                </a:highlight>
                <a:latin typeface="Roboto"/>
                <a:ea typeface="Roboto"/>
                <a:cs typeface="Roboto"/>
                <a:sym typeface="Roboto"/>
              </a:rPr>
              <a:t>Dataset 1 comprises chest radiograph datasets with pathologic findings labelled. It includes publicly available datasets such as </a:t>
            </a:r>
            <a:r>
              <a:rPr lang="en-GB" sz="1200" dirty="0" err="1">
                <a:solidFill>
                  <a:srgbClr val="D1D5DB"/>
                </a:solidFill>
                <a:highlight>
                  <a:srgbClr val="444654"/>
                </a:highlight>
                <a:latin typeface="Roboto"/>
                <a:ea typeface="Roboto"/>
                <a:cs typeface="Roboto"/>
                <a:sym typeface="Roboto"/>
              </a:rPr>
              <a:t>CheXpert</a:t>
            </a:r>
            <a:r>
              <a:rPr lang="en-GB" sz="1200" dirty="0">
                <a:solidFill>
                  <a:srgbClr val="D1D5DB"/>
                </a:solidFill>
                <a:highlight>
                  <a:srgbClr val="444654"/>
                </a:highlight>
                <a:latin typeface="Roboto"/>
                <a:ea typeface="Roboto"/>
                <a:cs typeface="Roboto"/>
                <a:sym typeface="Roboto"/>
              </a:rPr>
              <a:t>, NIH, and </a:t>
            </a:r>
            <a:r>
              <a:rPr lang="en-GB" sz="1200" dirty="0" err="1">
                <a:solidFill>
                  <a:srgbClr val="D1D5DB"/>
                </a:solidFill>
                <a:highlight>
                  <a:srgbClr val="444654"/>
                </a:highlight>
                <a:latin typeface="Roboto"/>
                <a:ea typeface="Roboto"/>
                <a:cs typeface="Roboto"/>
                <a:sym typeface="Roboto"/>
              </a:rPr>
              <a:t>VinDR</a:t>
            </a:r>
            <a:r>
              <a:rPr lang="en-GB" sz="1200" dirty="0">
                <a:solidFill>
                  <a:srgbClr val="D1D5DB"/>
                </a:solidFill>
                <a:highlight>
                  <a:srgbClr val="444654"/>
                </a:highlight>
                <a:latin typeface="Roboto"/>
                <a:ea typeface="Roboto"/>
                <a:cs typeface="Roboto"/>
                <a:sym typeface="Roboto"/>
              </a:rPr>
              <a:t> etc. These datasets provide multi-class or binary </a:t>
            </a:r>
            <a:r>
              <a:rPr lang="en-GB" sz="1200" dirty="0" err="1">
                <a:solidFill>
                  <a:srgbClr val="D1D5DB"/>
                </a:solidFill>
                <a:highlight>
                  <a:srgbClr val="444654"/>
                </a:highlight>
                <a:latin typeface="Roboto"/>
                <a:ea typeface="Roboto"/>
                <a:cs typeface="Roboto"/>
                <a:sym typeface="Roboto"/>
              </a:rPr>
              <a:t>labeling</a:t>
            </a:r>
            <a:r>
              <a:rPr lang="en-GB" sz="1200" dirty="0">
                <a:solidFill>
                  <a:srgbClr val="D1D5DB"/>
                </a:solidFill>
                <a:highlight>
                  <a:srgbClr val="444654"/>
                </a:highlight>
                <a:latin typeface="Roboto"/>
                <a:ea typeface="Roboto"/>
                <a:cs typeface="Roboto"/>
                <a:sym typeface="Roboto"/>
              </a:rPr>
              <a:t> for radiographic abnormalities.</a:t>
            </a:r>
            <a:endParaRPr sz="1200" dirty="0">
              <a:solidFill>
                <a:srgbClr val="D1D5DB"/>
              </a:solidFill>
              <a:highlight>
                <a:srgbClr val="444654"/>
              </a:highlight>
              <a:latin typeface="Roboto"/>
              <a:ea typeface="Roboto"/>
              <a:cs typeface="Roboto"/>
              <a:sym typeface="Roboto"/>
            </a:endParaRPr>
          </a:p>
          <a:p>
            <a:pPr marL="0" lvl="0" indent="0" algn="l" rtl="0">
              <a:spcBef>
                <a:spcPts val="2100"/>
              </a:spcBef>
              <a:spcAft>
                <a:spcPts val="0"/>
              </a:spcAft>
              <a:buNone/>
            </a:pPr>
            <a:r>
              <a:rPr lang="en-GB" sz="1200" dirty="0">
                <a:solidFill>
                  <a:srgbClr val="D1D5DB"/>
                </a:solidFill>
                <a:highlight>
                  <a:srgbClr val="444654"/>
                </a:highlight>
                <a:latin typeface="Roboto"/>
                <a:ea typeface="Roboto"/>
                <a:cs typeface="Roboto"/>
                <a:sym typeface="Roboto"/>
              </a:rPr>
              <a:t>Dataset 2 :</a:t>
            </a:r>
            <a:endParaRPr sz="1200" dirty="0">
              <a:solidFill>
                <a:srgbClr val="D1D5DB"/>
              </a:solidFill>
              <a:highlight>
                <a:srgbClr val="444654"/>
              </a:highlight>
              <a:latin typeface="Roboto"/>
              <a:ea typeface="Roboto"/>
              <a:cs typeface="Roboto"/>
              <a:sym typeface="Roboto"/>
            </a:endParaRPr>
          </a:p>
          <a:p>
            <a:pPr marL="457200" lvl="0" indent="0" algn="l" rtl="0">
              <a:spcBef>
                <a:spcPts val="2100"/>
              </a:spcBef>
              <a:spcAft>
                <a:spcPts val="0"/>
              </a:spcAft>
              <a:buNone/>
            </a:pPr>
            <a:r>
              <a:rPr lang="en-GB" sz="1200" dirty="0">
                <a:solidFill>
                  <a:srgbClr val="D1D5DB"/>
                </a:solidFill>
                <a:highlight>
                  <a:srgbClr val="444654"/>
                </a:highlight>
                <a:latin typeface="Roboto"/>
                <a:ea typeface="Roboto"/>
                <a:cs typeface="Roboto"/>
                <a:sym typeface="Roboto"/>
              </a:rPr>
              <a:t>refers to the MIMIC dataset, which provides free-text radiology reports for chest X-rays. This dataset contains radiologic reports in a free-text form, enabling the model to learn from the textual information associated with the CXR images.</a:t>
            </a:r>
            <a:endParaRPr sz="1200" dirty="0">
              <a:solidFill>
                <a:srgbClr val="D1D5DB"/>
              </a:solidFill>
              <a:highlight>
                <a:srgbClr val="444654"/>
              </a:highlight>
              <a:latin typeface="Roboto"/>
              <a:ea typeface="Roboto"/>
              <a:cs typeface="Roboto"/>
              <a:sym typeface="Roboto"/>
            </a:endParaRPr>
          </a:p>
          <a:p>
            <a:pPr marL="0" lvl="0" indent="0" algn="l" rtl="0">
              <a:spcBef>
                <a:spcPts val="2100"/>
              </a:spcBef>
              <a:spcAft>
                <a:spcPts val="0"/>
              </a:spcAft>
              <a:buNone/>
            </a:pPr>
            <a:endParaRPr sz="1400" dirty="0">
              <a:latin typeface="Roboto"/>
              <a:ea typeface="Roboto"/>
              <a:cs typeface="Roboto"/>
              <a:sym typeface="Roboto"/>
            </a:endParaRPr>
          </a:p>
          <a:p>
            <a:pPr marL="0" lvl="0" indent="0" algn="l" rtl="0">
              <a:spcBef>
                <a:spcPts val="2100"/>
              </a:spcBef>
              <a:spcAft>
                <a:spcPts val="0"/>
              </a:spcAft>
              <a:buNone/>
            </a:pPr>
            <a:endParaRPr sz="1400" dirty="0">
              <a:latin typeface="Roboto"/>
              <a:ea typeface="Roboto"/>
              <a:cs typeface="Roboto"/>
              <a:sym typeface="Roboto"/>
            </a:endParaRPr>
          </a:p>
          <a:p>
            <a:pPr marL="0" lvl="0" indent="0" algn="l" rtl="0">
              <a:spcBef>
                <a:spcPts val="2100"/>
              </a:spcBef>
              <a:spcAft>
                <a:spcPts val="0"/>
              </a:spcAft>
              <a:buNone/>
            </a:pPr>
            <a:r>
              <a:rPr lang="en-GB" sz="1400" dirty="0">
                <a:latin typeface="Roboto"/>
                <a:ea typeface="Roboto"/>
                <a:cs typeface="Roboto"/>
                <a:sym typeface="Roboto"/>
              </a:rPr>
              <a:t>When it comes to ensuring local consistency, comparing embeddings of overlapping patches is necessary. This process involves examining the embeddings of overlapping image patches within the grid-like structure of the image. It ensures that local features extracted from overlapping patches are consistent and aligned.</a:t>
            </a:r>
            <a:endParaRPr sz="1400" dirty="0">
              <a:latin typeface="Roboto"/>
              <a:ea typeface="Roboto"/>
              <a:cs typeface="Roboto"/>
              <a:sym typeface="Roboto"/>
            </a:endParaRPr>
          </a:p>
          <a:p>
            <a:pPr marL="0" lvl="0" indent="0" algn="l" rtl="0">
              <a:spcBef>
                <a:spcPts val="2100"/>
              </a:spcBef>
              <a:spcAft>
                <a:spcPts val="0"/>
              </a:spcAft>
              <a:buNone/>
            </a:pPr>
            <a:endParaRPr sz="1400" dirty="0">
              <a:latin typeface="Roboto"/>
              <a:ea typeface="Roboto"/>
              <a:cs typeface="Roboto"/>
              <a:sym typeface="Roboto"/>
            </a:endParaRPr>
          </a:p>
          <a:p>
            <a:pPr marL="0" lvl="0" indent="0" algn="l" rtl="0">
              <a:spcBef>
                <a:spcPts val="600"/>
              </a:spcBef>
              <a:spcAft>
                <a:spcPts val="1600"/>
              </a:spcAft>
              <a:buNone/>
            </a:pPr>
            <a:endParaRPr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1480-56A6-B992-FA4C-6D3EFF1F373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E3FE193-186C-4E1E-9F93-0C78C5E91394}"/>
              </a:ext>
            </a:extLst>
          </p:cNvPr>
          <p:cNvPicPr>
            <a:picLocks noChangeAspect="1"/>
          </p:cNvPicPr>
          <p:nvPr/>
        </p:nvPicPr>
        <p:blipFill>
          <a:blip r:embed="rId2"/>
          <a:stretch>
            <a:fillRect/>
          </a:stretch>
        </p:blipFill>
        <p:spPr>
          <a:xfrm>
            <a:off x="4348134" y="510490"/>
            <a:ext cx="4737100" cy="4330700"/>
          </a:xfrm>
          <a:prstGeom prst="rect">
            <a:avLst/>
          </a:prstGeom>
        </p:spPr>
      </p:pic>
      <p:sp>
        <p:nvSpPr>
          <p:cNvPr id="3" name="Text Placeholder 2">
            <a:extLst>
              <a:ext uri="{FF2B5EF4-FFF2-40B4-BE49-F238E27FC236}">
                <a16:creationId xmlns:a16="http://schemas.microsoft.com/office/drawing/2014/main" id="{FBE0D3AF-A3E9-ACC2-80BC-28784B65A621}"/>
              </a:ext>
            </a:extLst>
          </p:cNvPr>
          <p:cNvSpPr>
            <a:spLocks noGrp="1"/>
          </p:cNvSpPr>
          <p:nvPr>
            <p:ph type="body" idx="1"/>
          </p:nvPr>
        </p:nvSpPr>
        <p:spPr>
          <a:xfrm>
            <a:off x="358850" y="1573200"/>
            <a:ext cx="3406815" cy="2911200"/>
          </a:xfrm>
        </p:spPr>
        <p:txBody>
          <a:bodyPr/>
          <a:lstStyle/>
          <a:p>
            <a:r>
              <a:rPr lang="en-US" dirty="0"/>
              <a:t>For model training, they included several public CXR datasets, collecting a total of 592,580 frontal CXRs</a:t>
            </a:r>
          </a:p>
        </p:txBody>
      </p:sp>
    </p:spTree>
    <p:extLst>
      <p:ext uri="{BB962C8B-B14F-4D97-AF65-F5344CB8AC3E}">
        <p14:creationId xmlns:p14="http://schemas.microsoft.com/office/powerpoint/2010/main" val="3708922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E5C5-4C8F-4C0F-E959-1992FFF979E7}"/>
              </a:ext>
            </a:extLst>
          </p:cNvPr>
          <p:cNvSpPr>
            <a:spLocks noGrp="1"/>
          </p:cNvSpPr>
          <p:nvPr>
            <p:ph type="title"/>
          </p:nvPr>
        </p:nvSpPr>
        <p:spPr/>
        <p:txBody>
          <a:bodyPr/>
          <a:lstStyle/>
          <a:p>
            <a:r>
              <a:rPr lang="en-US" b="1" dirty="0">
                <a:solidFill>
                  <a:schemeClr val="bg1"/>
                </a:solidFill>
              </a:rPr>
              <a:t>What is a Multimodal LLM?</a:t>
            </a:r>
            <a:br>
              <a:rPr lang="en-US" b="1" dirty="0">
                <a:solidFill>
                  <a:schemeClr val="bg1"/>
                </a:solidFill>
              </a:rPr>
            </a:br>
            <a:endParaRPr lang="en-US" dirty="0"/>
          </a:p>
        </p:txBody>
      </p:sp>
      <p:sp>
        <p:nvSpPr>
          <p:cNvPr id="5" name="TextBox 4">
            <a:extLst>
              <a:ext uri="{FF2B5EF4-FFF2-40B4-BE49-F238E27FC236}">
                <a16:creationId xmlns:a16="http://schemas.microsoft.com/office/drawing/2014/main" id="{27994119-7A63-5F26-8CE6-79C17FD20B4C}"/>
              </a:ext>
            </a:extLst>
          </p:cNvPr>
          <p:cNvSpPr txBox="1"/>
          <p:nvPr/>
        </p:nvSpPr>
        <p:spPr>
          <a:xfrm>
            <a:off x="1472066" y="1546167"/>
            <a:ext cx="7038899" cy="1169551"/>
          </a:xfrm>
          <a:prstGeom prst="rect">
            <a:avLst/>
          </a:prstGeom>
          <a:noFill/>
        </p:spPr>
        <p:txBody>
          <a:bodyPr wrap="square">
            <a:spAutoFit/>
          </a:bodyPr>
          <a:lstStyle/>
          <a:p>
            <a:r>
              <a:rPr lang="en-US" dirty="0">
                <a:solidFill>
                  <a:schemeClr val="bg1"/>
                </a:solidFill>
              </a:rPr>
              <a:t>A </a:t>
            </a:r>
            <a:r>
              <a:rPr lang="en-US" b="1" dirty="0">
                <a:solidFill>
                  <a:schemeClr val="bg1"/>
                </a:solidFill>
              </a:rPr>
              <a:t>multimodal LLM</a:t>
            </a:r>
            <a:r>
              <a:rPr lang="en-US" dirty="0">
                <a:solidFill>
                  <a:schemeClr val="bg1"/>
                </a:solidFill>
              </a:rPr>
              <a:t> combines two types of inputs:</a:t>
            </a:r>
          </a:p>
          <a:p>
            <a:pPr>
              <a:buFont typeface="Arial" panose="020B0604020202020204" pitchFamily="34" charset="0"/>
              <a:buChar char="•"/>
            </a:pPr>
            <a:r>
              <a:rPr lang="en-US" b="1" dirty="0">
                <a:solidFill>
                  <a:schemeClr val="bg1"/>
                </a:solidFill>
              </a:rPr>
              <a:t>Images</a:t>
            </a:r>
            <a:r>
              <a:rPr lang="en-US" dirty="0">
                <a:solidFill>
                  <a:schemeClr val="bg1"/>
                </a:solidFill>
              </a:rPr>
              <a:t> (processed using an image encoder like </a:t>
            </a:r>
            <a:r>
              <a:rPr lang="en-US" dirty="0" err="1">
                <a:solidFill>
                  <a:schemeClr val="bg1"/>
                </a:solidFill>
              </a:rPr>
              <a:t>ViT</a:t>
            </a:r>
            <a:r>
              <a:rPr lang="en-US" dirty="0">
                <a:solidFill>
                  <a:schemeClr val="bg1"/>
                </a:solidFill>
              </a:rPr>
              <a:t> - Vision Transformer).</a:t>
            </a:r>
          </a:p>
          <a:p>
            <a:pPr>
              <a:buFont typeface="Arial" panose="020B0604020202020204" pitchFamily="34" charset="0"/>
              <a:buChar char="•"/>
            </a:pPr>
            <a:r>
              <a:rPr lang="en-US" b="1" dirty="0">
                <a:solidFill>
                  <a:schemeClr val="bg1"/>
                </a:solidFill>
              </a:rPr>
              <a:t>Text</a:t>
            </a:r>
            <a:r>
              <a:rPr lang="en-US" dirty="0">
                <a:solidFill>
                  <a:schemeClr val="bg1"/>
                </a:solidFill>
              </a:rPr>
              <a:t> (processed using a large language model like LLAMA-2).</a:t>
            </a:r>
          </a:p>
          <a:p>
            <a:r>
              <a:rPr lang="en-US" dirty="0">
                <a:solidFill>
                  <a:schemeClr val="bg1"/>
                </a:solidFill>
              </a:rPr>
              <a:t>These models can interpret visual content (like chest X-rays) and generate textual outputs (like radiology reports or answers).</a:t>
            </a:r>
          </a:p>
        </p:txBody>
      </p:sp>
      <p:sp>
        <p:nvSpPr>
          <p:cNvPr id="7" name="TextBox 6">
            <a:extLst>
              <a:ext uri="{FF2B5EF4-FFF2-40B4-BE49-F238E27FC236}">
                <a16:creationId xmlns:a16="http://schemas.microsoft.com/office/drawing/2014/main" id="{FB4D5B2D-891E-240B-E170-EE8735F98904}"/>
              </a:ext>
            </a:extLst>
          </p:cNvPr>
          <p:cNvSpPr txBox="1"/>
          <p:nvPr/>
        </p:nvSpPr>
        <p:spPr>
          <a:xfrm>
            <a:off x="1472065" y="3268517"/>
            <a:ext cx="6591279" cy="738664"/>
          </a:xfrm>
          <a:prstGeom prst="rect">
            <a:avLst/>
          </a:prstGeom>
          <a:noFill/>
        </p:spPr>
        <p:txBody>
          <a:bodyPr wrap="square">
            <a:spAutoFit/>
          </a:bodyPr>
          <a:lstStyle/>
          <a:p>
            <a:r>
              <a:rPr lang="en-US" dirty="0">
                <a:solidFill>
                  <a:schemeClr val="bg1"/>
                </a:solidFill>
              </a:rPr>
              <a:t>While general multimodal models (e.g., GPT-4 Vision) can process images and text, they are not optimized for </a:t>
            </a:r>
            <a:r>
              <a:rPr lang="en-US" b="1" dirty="0">
                <a:solidFill>
                  <a:schemeClr val="bg1"/>
                </a:solidFill>
              </a:rPr>
              <a:t>medical images like CXRs</a:t>
            </a:r>
            <a:r>
              <a:rPr lang="en-US" dirty="0">
                <a:solidFill>
                  <a:schemeClr val="bg1"/>
                </a:solidFill>
              </a:rPr>
              <a:t>. The study </a:t>
            </a:r>
            <a:r>
              <a:rPr lang="en-US" b="1" dirty="0">
                <a:solidFill>
                  <a:schemeClr val="bg1"/>
                </a:solidFill>
              </a:rPr>
              <a:t>adapts</a:t>
            </a:r>
            <a:r>
              <a:rPr lang="en-US" dirty="0">
                <a:solidFill>
                  <a:schemeClr val="bg1"/>
                </a:solidFill>
              </a:rPr>
              <a:t> an LLM to better understand the specific features and challenges of CXRs</a:t>
            </a:r>
          </a:p>
        </p:txBody>
      </p:sp>
    </p:spTree>
    <p:extLst>
      <p:ext uri="{BB962C8B-B14F-4D97-AF65-F5344CB8AC3E}">
        <p14:creationId xmlns:p14="http://schemas.microsoft.com/office/powerpoint/2010/main" val="845912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9660-8103-F148-4CBD-8CDA6E741600}"/>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C4A4B554-465A-F537-8458-3057ED724B45}"/>
              </a:ext>
            </a:extLst>
          </p:cNvPr>
          <p:cNvSpPr>
            <a:spLocks noGrp="1"/>
          </p:cNvSpPr>
          <p:nvPr>
            <p:ph type="body" idx="1"/>
          </p:nvPr>
        </p:nvSpPr>
        <p:spPr/>
        <p:txBody>
          <a:bodyPr/>
          <a:lstStyle/>
          <a:p>
            <a:r>
              <a:rPr lang="en-US" dirty="0"/>
              <a:t>The Large Language and Vision Assistant (LLAVA) is an open-source multimodal model that combines vision encoding with a Large Language Model</a:t>
            </a:r>
          </a:p>
        </p:txBody>
      </p:sp>
    </p:spTree>
    <p:extLst>
      <p:ext uri="{BB962C8B-B14F-4D97-AF65-F5344CB8AC3E}">
        <p14:creationId xmlns:p14="http://schemas.microsoft.com/office/powerpoint/2010/main" val="130928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B419-1ED1-4FC8-0881-C2F750144152}"/>
              </a:ext>
            </a:extLst>
          </p:cNvPr>
          <p:cNvSpPr>
            <a:spLocks noGrp="1"/>
          </p:cNvSpPr>
          <p:nvPr>
            <p:ph type="title"/>
          </p:nvPr>
        </p:nvSpPr>
        <p:spPr/>
        <p:txBody>
          <a:bodyPr/>
          <a:lstStyle/>
          <a:p>
            <a:r>
              <a:rPr lang="en-US" dirty="0"/>
              <a:t>Method</a:t>
            </a:r>
          </a:p>
        </p:txBody>
      </p:sp>
      <p:sp>
        <p:nvSpPr>
          <p:cNvPr id="7" name="TextBox 6">
            <a:extLst>
              <a:ext uri="{FF2B5EF4-FFF2-40B4-BE49-F238E27FC236}">
                <a16:creationId xmlns:a16="http://schemas.microsoft.com/office/drawing/2014/main" id="{FEC988B2-153B-799A-918D-B36A1E5F5971}"/>
              </a:ext>
            </a:extLst>
          </p:cNvPr>
          <p:cNvSpPr txBox="1"/>
          <p:nvPr/>
        </p:nvSpPr>
        <p:spPr>
          <a:xfrm>
            <a:off x="635291" y="1662546"/>
            <a:ext cx="7873418" cy="1815882"/>
          </a:xfrm>
          <a:prstGeom prst="rect">
            <a:avLst/>
          </a:prstGeom>
          <a:noFill/>
        </p:spPr>
        <p:txBody>
          <a:bodyPr wrap="square">
            <a:spAutoFit/>
          </a:bodyPr>
          <a:lstStyle/>
          <a:p>
            <a:pPr>
              <a:buFont typeface="Arial" panose="020B0604020202020204" pitchFamily="34" charset="0"/>
              <a:buChar char="•"/>
            </a:pPr>
            <a:r>
              <a:rPr lang="en-US" dirty="0">
                <a:solidFill>
                  <a:schemeClr val="bg1"/>
                </a:solidFill>
              </a:rPr>
              <a:t>Built a new image encoder (</a:t>
            </a:r>
            <a:r>
              <a:rPr lang="en-US" dirty="0" err="1">
                <a:solidFill>
                  <a:schemeClr val="bg1"/>
                </a:solidFill>
              </a:rPr>
              <a:t>ViT</a:t>
            </a:r>
            <a:r>
              <a:rPr lang="en-US" dirty="0">
                <a:solidFill>
                  <a:schemeClr val="bg1"/>
                </a:solidFill>
              </a:rPr>
              <a:t>-L/16) → Converts CXR images to image tokens.</a:t>
            </a:r>
          </a:p>
          <a:p>
            <a:pPr>
              <a:buFont typeface="Arial" panose="020B0604020202020204" pitchFamily="34" charset="0"/>
              <a:buChar char="•"/>
            </a:pPr>
            <a:endParaRPr lang="en-US" dirty="0">
              <a:solidFill>
                <a:schemeClr val="bg1"/>
              </a:solidFill>
            </a:endParaRPr>
          </a:p>
          <a:p>
            <a:pPr>
              <a:buFont typeface="Arial" panose="020B0604020202020204" pitchFamily="34" charset="0"/>
              <a:buChar char="•"/>
            </a:pPr>
            <a:r>
              <a:rPr lang="en-US" dirty="0">
                <a:solidFill>
                  <a:schemeClr val="bg1"/>
                </a:solidFill>
              </a:rPr>
              <a:t>Connected the image encoder to a Large Language Model (LLAMA-2) → Combines image and text tokens.</a:t>
            </a:r>
          </a:p>
          <a:p>
            <a:pPr>
              <a:buFont typeface="Arial" panose="020B0604020202020204" pitchFamily="34" charset="0"/>
              <a:buChar char="•"/>
            </a:pPr>
            <a:endParaRPr lang="en-US" dirty="0">
              <a:solidFill>
                <a:schemeClr val="bg1"/>
              </a:solidFill>
            </a:endParaRPr>
          </a:p>
          <a:p>
            <a:pPr>
              <a:buFont typeface="Arial" panose="020B0604020202020204" pitchFamily="34" charset="0"/>
              <a:buChar char="•"/>
            </a:pPr>
            <a:r>
              <a:rPr lang="en-US" dirty="0">
                <a:solidFill>
                  <a:schemeClr val="bg1"/>
                </a:solidFill>
              </a:rPr>
              <a:t>Fine-tuned the model using pairs of CXR images and radiology reports → So the model can:            	Understand the images.</a:t>
            </a:r>
          </a:p>
          <a:p>
            <a:pPr lvl="3">
              <a:buFont typeface="Arial" panose="020B0604020202020204" pitchFamily="34" charset="0"/>
              <a:buChar char="•"/>
            </a:pPr>
            <a:r>
              <a:rPr lang="en-US" dirty="0">
                <a:solidFill>
                  <a:schemeClr val="bg1"/>
                </a:solidFill>
              </a:rPr>
              <a:t>                 Generate meaningful text reports.</a:t>
            </a:r>
          </a:p>
        </p:txBody>
      </p:sp>
    </p:spTree>
    <p:extLst>
      <p:ext uri="{BB962C8B-B14F-4D97-AF65-F5344CB8AC3E}">
        <p14:creationId xmlns:p14="http://schemas.microsoft.com/office/powerpoint/2010/main" val="60857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5931B-276A-FA37-B43A-4CBF80A3371C}"/>
              </a:ext>
            </a:extLst>
          </p:cNvPr>
          <p:cNvSpPr>
            <a:spLocks noGrp="1"/>
          </p:cNvSpPr>
          <p:nvPr>
            <p:ph type="title"/>
          </p:nvPr>
        </p:nvSpPr>
        <p:spPr/>
        <p:txBody>
          <a:bodyPr/>
          <a:lstStyle/>
          <a:p>
            <a:r>
              <a:rPr lang="en-US" dirty="0"/>
              <a:t>Stage 1: constructing and training a CXR-specific image encoder </a:t>
            </a:r>
          </a:p>
        </p:txBody>
      </p:sp>
      <p:sp>
        <p:nvSpPr>
          <p:cNvPr id="3" name="Text Placeholder 2">
            <a:extLst>
              <a:ext uri="{FF2B5EF4-FFF2-40B4-BE49-F238E27FC236}">
                <a16:creationId xmlns:a16="http://schemas.microsoft.com/office/drawing/2014/main" id="{AC8FCF82-5ACF-B631-B197-D8F6AD6EE17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10551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B76F0B-6536-8FFE-EC93-068BE4735CC7}"/>
              </a:ext>
            </a:extLst>
          </p:cNvPr>
          <p:cNvSpPr txBox="1"/>
          <p:nvPr/>
        </p:nvSpPr>
        <p:spPr>
          <a:xfrm>
            <a:off x="723208" y="1600773"/>
            <a:ext cx="8329352" cy="1384995"/>
          </a:xfrm>
          <a:prstGeom prst="rect">
            <a:avLst/>
          </a:prstGeom>
          <a:noFill/>
        </p:spPr>
        <p:txBody>
          <a:bodyPr wrap="square">
            <a:spAutoFit/>
          </a:bodyPr>
          <a:lstStyle/>
          <a:p>
            <a:r>
              <a:rPr lang="en-US" dirty="0">
                <a:solidFill>
                  <a:schemeClr val="bg1"/>
                </a:solidFill>
              </a:rPr>
              <a:t>A new image encoder was built using </a:t>
            </a:r>
            <a:r>
              <a:rPr lang="en-US" b="1" dirty="0" err="1">
                <a:solidFill>
                  <a:schemeClr val="bg1"/>
                </a:solidFill>
              </a:rPr>
              <a:t>ViT</a:t>
            </a:r>
            <a:r>
              <a:rPr lang="en-US" b="1" dirty="0">
                <a:solidFill>
                  <a:schemeClr val="bg1"/>
                </a:solidFill>
              </a:rPr>
              <a:t>-L/16</a:t>
            </a:r>
            <a:r>
              <a:rPr lang="en-US" dirty="0">
                <a:solidFill>
                  <a:schemeClr val="bg1"/>
                </a:solidFill>
              </a:rPr>
              <a:t>.It was trained on a </a:t>
            </a:r>
            <a:r>
              <a:rPr lang="en-US" b="1" dirty="0">
                <a:solidFill>
                  <a:schemeClr val="bg1"/>
                </a:solidFill>
              </a:rPr>
              <a:t>simple classification task</a:t>
            </a:r>
          </a:p>
          <a:p>
            <a:pPr>
              <a:buFont typeface="Arial" panose="020B0604020202020204" pitchFamily="34" charset="0"/>
              <a:buChar char="•"/>
            </a:pPr>
            <a:r>
              <a:rPr lang="en-US" dirty="0">
                <a:solidFill>
                  <a:schemeClr val="bg1"/>
                </a:solidFill>
              </a:rPr>
              <a:t>Input: CXR image.</a:t>
            </a:r>
          </a:p>
          <a:p>
            <a:pPr>
              <a:buFont typeface="Arial" panose="020B0604020202020204" pitchFamily="34" charset="0"/>
              <a:buChar char="•"/>
            </a:pPr>
            <a:r>
              <a:rPr lang="en-US" dirty="0">
                <a:solidFill>
                  <a:schemeClr val="bg1"/>
                </a:solidFill>
              </a:rPr>
              <a:t>Output: Binary label (normal/abnormal).</a:t>
            </a:r>
          </a:p>
          <a:p>
            <a:r>
              <a:rPr lang="en-US" b="1" dirty="0">
                <a:solidFill>
                  <a:schemeClr val="bg1"/>
                </a:solidFill>
              </a:rPr>
              <a:t>Dataset</a:t>
            </a:r>
            <a:r>
              <a:rPr lang="en-US" dirty="0">
                <a:solidFill>
                  <a:schemeClr val="bg1"/>
                </a:solidFill>
              </a:rPr>
              <a:t>: 374,881 CXRs.</a:t>
            </a:r>
          </a:p>
          <a:p>
            <a:r>
              <a:rPr lang="en-US" b="1" dirty="0">
                <a:solidFill>
                  <a:schemeClr val="bg1"/>
                </a:solidFill>
              </a:rPr>
              <a:t>Result</a:t>
            </a:r>
            <a:r>
              <a:rPr lang="en-US" dirty="0">
                <a:solidFill>
                  <a:schemeClr val="bg1"/>
                </a:solidFill>
              </a:rPr>
              <a:t>: The encoder learned to capture important features of radiology images that general encoders miss.</a:t>
            </a:r>
          </a:p>
        </p:txBody>
      </p:sp>
      <p:sp>
        <p:nvSpPr>
          <p:cNvPr id="8" name="TextBox 7">
            <a:extLst>
              <a:ext uri="{FF2B5EF4-FFF2-40B4-BE49-F238E27FC236}">
                <a16:creationId xmlns:a16="http://schemas.microsoft.com/office/drawing/2014/main" id="{E9448697-17C7-A8FE-6226-DA488973D9E2}"/>
              </a:ext>
            </a:extLst>
          </p:cNvPr>
          <p:cNvSpPr txBox="1"/>
          <p:nvPr/>
        </p:nvSpPr>
        <p:spPr>
          <a:xfrm>
            <a:off x="1363288" y="1095293"/>
            <a:ext cx="6733308" cy="307777"/>
          </a:xfrm>
          <a:prstGeom prst="rect">
            <a:avLst/>
          </a:prstGeom>
          <a:noFill/>
        </p:spPr>
        <p:txBody>
          <a:bodyPr wrap="square">
            <a:spAutoFit/>
          </a:bodyPr>
          <a:lstStyle/>
          <a:p>
            <a:r>
              <a:rPr lang="en-US" dirty="0">
                <a:solidFill>
                  <a:schemeClr val="bg1"/>
                </a:solidFill>
              </a:rPr>
              <a:t>They built an image encoder that specifically learns </a:t>
            </a:r>
            <a:r>
              <a:rPr lang="en-US" b="1" dirty="0">
                <a:solidFill>
                  <a:schemeClr val="bg1"/>
                </a:solidFill>
              </a:rPr>
              <a:t>CXR abnormalities</a:t>
            </a:r>
            <a:endParaRPr lang="en-US" dirty="0">
              <a:solidFill>
                <a:schemeClr val="bg1"/>
              </a:solidFill>
            </a:endParaRPr>
          </a:p>
        </p:txBody>
      </p:sp>
      <p:pic>
        <p:nvPicPr>
          <p:cNvPr id="9" name="Picture 8">
            <a:extLst>
              <a:ext uri="{FF2B5EF4-FFF2-40B4-BE49-F238E27FC236}">
                <a16:creationId xmlns:a16="http://schemas.microsoft.com/office/drawing/2014/main" id="{072B85BB-1F48-44AA-748C-3B7563F2F266}"/>
              </a:ext>
            </a:extLst>
          </p:cNvPr>
          <p:cNvPicPr>
            <a:picLocks noChangeAspect="1"/>
          </p:cNvPicPr>
          <p:nvPr/>
        </p:nvPicPr>
        <p:blipFill>
          <a:blip r:embed="rId2"/>
          <a:stretch>
            <a:fillRect/>
          </a:stretch>
        </p:blipFill>
        <p:spPr>
          <a:xfrm>
            <a:off x="3126047" y="3073398"/>
            <a:ext cx="2692400" cy="1905000"/>
          </a:xfrm>
          <a:prstGeom prst="rect">
            <a:avLst/>
          </a:prstGeom>
        </p:spPr>
      </p:pic>
      <p:sp>
        <p:nvSpPr>
          <p:cNvPr id="11" name="TextBox 10">
            <a:extLst>
              <a:ext uri="{FF2B5EF4-FFF2-40B4-BE49-F238E27FC236}">
                <a16:creationId xmlns:a16="http://schemas.microsoft.com/office/drawing/2014/main" id="{FCC9FBE7-5DD0-B5E3-5A14-963EAA5FA88D}"/>
              </a:ext>
            </a:extLst>
          </p:cNvPr>
          <p:cNvSpPr txBox="1"/>
          <p:nvPr/>
        </p:nvSpPr>
        <p:spPr>
          <a:xfrm>
            <a:off x="2701636" y="423846"/>
            <a:ext cx="4572000" cy="307777"/>
          </a:xfrm>
          <a:prstGeom prst="rect">
            <a:avLst/>
          </a:prstGeom>
          <a:noFill/>
        </p:spPr>
        <p:txBody>
          <a:bodyPr wrap="square">
            <a:spAutoFit/>
          </a:bodyPr>
          <a:lstStyle/>
          <a:p>
            <a:r>
              <a:rPr lang="en-US" b="1" dirty="0">
                <a:solidFill>
                  <a:schemeClr val="bg1"/>
                </a:solidFill>
              </a:rPr>
              <a:t>Step 1 (Basic Training)</a:t>
            </a:r>
            <a:r>
              <a:rPr lang="en-US" dirty="0">
                <a:solidFill>
                  <a:schemeClr val="bg1"/>
                </a:solidFill>
              </a:rPr>
              <a:t>:</a:t>
            </a:r>
          </a:p>
        </p:txBody>
      </p:sp>
    </p:spTree>
    <p:extLst>
      <p:ext uri="{BB962C8B-B14F-4D97-AF65-F5344CB8AC3E}">
        <p14:creationId xmlns:p14="http://schemas.microsoft.com/office/powerpoint/2010/main" val="1971281010"/>
      </p:ext>
    </p:extLst>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TotalTime>
  <Words>1453</Words>
  <Application>Microsoft Macintosh PowerPoint</Application>
  <PresentationFormat>On-screen Show (16:9)</PresentationFormat>
  <Paragraphs>99</Paragraphs>
  <Slides>21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Montserrat</vt:lpstr>
      <vt:lpstr>Lato</vt:lpstr>
      <vt:lpstr>Roboto</vt:lpstr>
      <vt:lpstr>Arial</vt:lpstr>
      <vt:lpstr>Focus</vt:lpstr>
      <vt:lpstr>PowerPoint Presentation</vt:lpstr>
      <vt:lpstr>Motivation for This Study </vt:lpstr>
      <vt:lpstr>Datasets</vt:lpstr>
      <vt:lpstr>PowerPoint Presentation</vt:lpstr>
      <vt:lpstr>What is a Multimodal LLM? </vt:lpstr>
      <vt:lpstr>PowerPoint Presentation</vt:lpstr>
      <vt:lpstr>Method</vt:lpstr>
      <vt:lpstr>Stage 1: constructing and training a CXR-specific image encoder </vt:lpstr>
      <vt:lpstr>PowerPoint Presentation</vt:lpstr>
      <vt:lpstr>PowerPoint Presentation</vt:lpstr>
      <vt:lpstr>CLIP</vt:lpstr>
      <vt:lpstr>Minimizing Contrastive loss</vt:lpstr>
      <vt:lpstr>BERT</vt:lpstr>
      <vt:lpstr>Stage 2: feature alignment and end-to-end fine-tuning of CXR-LLAVA</vt:lpstr>
      <vt:lpstr>PowerPoint Presentation</vt:lpstr>
      <vt:lpstr>PowerPoint Presentation</vt:lpstr>
      <vt:lpstr>PowerPoint Presentation</vt:lpstr>
      <vt:lpstr>PowerPoint Presentation</vt:lpstr>
      <vt:lpstr>The final Model</vt:lpstr>
      <vt:lpstr>Evaluation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Pegah Khorasani (Student)</cp:lastModifiedBy>
  <cp:revision>2</cp:revision>
  <dcterms:modified xsi:type="dcterms:W3CDTF">2024-12-18T20:33:57Z</dcterms:modified>
</cp:coreProperties>
</file>